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258" r:id="rId3"/>
    <p:sldId id="260" r:id="rId4"/>
    <p:sldId id="261" r:id="rId5"/>
    <p:sldId id="257" r:id="rId6"/>
    <p:sldId id="283" r:id="rId7"/>
    <p:sldId id="259" r:id="rId8"/>
    <p:sldId id="284" r:id="rId9"/>
    <p:sldId id="262" r:id="rId10"/>
    <p:sldId id="285" r:id="rId11"/>
    <p:sldId id="263" r:id="rId12"/>
    <p:sldId id="286" r:id="rId13"/>
    <p:sldId id="264" r:id="rId14"/>
    <p:sldId id="287" r:id="rId15"/>
    <p:sldId id="265" r:id="rId16"/>
    <p:sldId id="288" r:id="rId17"/>
    <p:sldId id="266" r:id="rId18"/>
    <p:sldId id="289" r:id="rId19"/>
    <p:sldId id="268" r:id="rId20"/>
    <p:sldId id="290" r:id="rId21"/>
    <p:sldId id="269" r:id="rId22"/>
    <p:sldId id="291" r:id="rId23"/>
    <p:sldId id="267" r:id="rId24"/>
    <p:sldId id="292" r:id="rId25"/>
    <p:sldId id="270" r:id="rId26"/>
    <p:sldId id="293" r:id="rId27"/>
    <p:sldId id="274" r:id="rId28"/>
    <p:sldId id="294" r:id="rId29"/>
    <p:sldId id="272" r:id="rId30"/>
    <p:sldId id="295" r:id="rId31"/>
    <p:sldId id="271" r:id="rId32"/>
    <p:sldId id="296" r:id="rId33"/>
    <p:sldId id="273" r:id="rId34"/>
    <p:sldId id="297" r:id="rId35"/>
    <p:sldId id="275" r:id="rId36"/>
    <p:sldId id="276" r:id="rId37"/>
    <p:sldId id="298" r:id="rId38"/>
    <p:sldId id="277" r:id="rId39"/>
    <p:sldId id="299" r:id="rId40"/>
    <p:sldId id="278" r:id="rId41"/>
    <p:sldId id="300" r:id="rId42"/>
    <p:sldId id="279" r:id="rId43"/>
    <p:sldId id="301" r:id="rId44"/>
    <p:sldId id="280" r:id="rId45"/>
    <p:sldId id="302" r:id="rId46"/>
    <p:sldId id="281" r:id="rId47"/>
    <p:sldId id="282" r:id="rId48"/>
  </p:sldIdLst>
  <p:sldSz cx="9144000" cy="6858000" type="screen4x3"/>
  <p:notesSz cx="6858000" cy="9144000"/>
  <p:photoAlbum layout="2pic"/>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AF3BC-FC17-44BF-8BCC-938DE8E0E967}" type="datetimeFigureOut">
              <a:rPr lang="en-US" smtClean="0"/>
              <a:t>5/18/2020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A6A84-5C4D-4719-B408-57920A7000F4}" type="slidenum">
              <a:rPr lang="en-US" smtClean="0"/>
              <a:t>‹#›</a:t>
            </a:fld>
            <a:endParaRPr lang="en-US" dirty="0"/>
          </a:p>
        </p:txBody>
      </p:sp>
    </p:spTree>
    <p:extLst>
      <p:ext uri="{BB962C8B-B14F-4D97-AF65-F5344CB8AC3E}">
        <p14:creationId xmlns:p14="http://schemas.microsoft.com/office/powerpoint/2010/main" val="25246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110776F-1F34-47BB-A0B4-1A1986DAD606}" type="datetimeFigureOut">
              <a:rPr lang="en-US" smtClean="0"/>
              <a:t>5/18/2020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E242E8-D78C-472B-8214-BD176B38E64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6E242E8-D78C-472B-8214-BD176B38E6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6E242E8-D78C-472B-8214-BD176B38E64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6E242E8-D78C-472B-8214-BD176B38E647}"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6E242E8-D78C-472B-8214-BD176B38E647}"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6E242E8-D78C-472B-8214-BD176B38E647}"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6E242E8-D78C-472B-8214-BD176B38E64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6E242E8-D78C-472B-8214-BD176B38E647}"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110776F-1F34-47BB-A0B4-1A1986DAD606}" type="datetimeFigureOut">
              <a:rPr lang="en-US" smtClean="0"/>
              <a:t>5/18/2020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6E242E8-D78C-472B-8214-BD176B38E6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110776F-1F34-47BB-A0B4-1A1986DAD606}" type="datetimeFigureOut">
              <a:rPr lang="en-US" smtClean="0"/>
              <a:t>5/18/2020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6E242E8-D78C-472B-8214-BD176B38E64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110776F-1F34-47BB-A0B4-1A1986DAD606}" type="datetimeFigureOut">
              <a:rPr lang="en-US" smtClean="0"/>
              <a:t>5/18/2020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E242E8-D78C-472B-8214-BD176B38E647}"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10776F-1F34-47BB-A0B4-1A1986DAD606}" type="datetimeFigureOut">
              <a:rPr lang="en-US" smtClean="0"/>
              <a:t>5/18/2020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E242E8-D78C-472B-8214-BD176B38E6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336" y="533400"/>
            <a:ext cx="8001000" cy="2514600"/>
          </a:xfrm>
        </p:spPr>
        <p:txBody>
          <a:bodyPr>
            <a:noAutofit/>
          </a:bodyPr>
          <a:lstStyle/>
          <a:p>
            <a:pPr algn="ctr"/>
            <a:r>
              <a:rPr lang="en-US" sz="3600" dirty="0" smtClean="0">
                <a:solidFill>
                  <a:srgbClr val="00B0F0"/>
                </a:solidFill>
              </a:rPr>
              <a:t>NORTH OGDEN</a:t>
            </a:r>
            <a:br>
              <a:rPr lang="en-US" sz="3600" dirty="0" smtClean="0">
                <a:solidFill>
                  <a:srgbClr val="00B0F0"/>
                </a:solidFill>
              </a:rPr>
            </a:br>
            <a:r>
              <a:rPr lang="en-US" sz="3600" dirty="0" smtClean="0">
                <a:solidFill>
                  <a:srgbClr val="00B0F0"/>
                </a:solidFill>
              </a:rPr>
              <a:t>POLICE DEPARTMENT </a:t>
            </a:r>
            <a:br>
              <a:rPr lang="en-US" sz="3600" dirty="0" smtClean="0">
                <a:solidFill>
                  <a:srgbClr val="00B0F0"/>
                </a:solidFill>
              </a:rPr>
            </a:br>
            <a:r>
              <a:rPr lang="en-US" sz="3600" dirty="0" smtClean="0">
                <a:solidFill>
                  <a:srgbClr val="00B0F0"/>
                </a:solidFill>
              </a:rPr>
              <a:t>AND JUSTICE COURT </a:t>
            </a:r>
            <a:r>
              <a:rPr lang="en-US" sz="3600" dirty="0" smtClean="0"/>
              <a:t/>
            </a:r>
            <a:br>
              <a:rPr lang="en-US" sz="3600" dirty="0" smtClean="0"/>
            </a:br>
            <a:r>
              <a:rPr lang="en-US" sz="3600" dirty="0" smtClean="0"/>
              <a:t>  </a:t>
            </a:r>
            <a:endParaRPr lang="en-US" sz="3600" dirty="0"/>
          </a:p>
        </p:txBody>
      </p:sp>
      <p:sp>
        <p:nvSpPr>
          <p:cNvPr id="3" name="Subtitle 2"/>
          <p:cNvSpPr>
            <a:spLocks noGrp="1"/>
          </p:cNvSpPr>
          <p:nvPr>
            <p:ph type="subTitle" idx="1"/>
          </p:nvPr>
        </p:nvSpPr>
        <p:spPr>
          <a:xfrm>
            <a:off x="685800" y="5334000"/>
            <a:ext cx="7772400" cy="1199704"/>
          </a:xfrm>
        </p:spPr>
        <p:txBody>
          <a:bodyPr>
            <a:normAutofit/>
          </a:bodyPr>
          <a:lstStyle/>
          <a:p>
            <a:pPr algn="ctr"/>
            <a:r>
              <a:rPr lang="en-US" sz="6000" dirty="0">
                <a:solidFill>
                  <a:srgbClr val="FFFF00"/>
                </a:solidFill>
              </a:rPr>
              <a:t>VIRTUAL TOUR</a:t>
            </a:r>
            <a:endParaRPr lang="en-US" sz="54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694" y="2606615"/>
            <a:ext cx="3692106" cy="2376281"/>
          </a:xfrm>
          <a:prstGeom prst="rect">
            <a:avLst/>
          </a:prstGeom>
        </p:spPr>
      </p:pic>
    </p:spTree>
    <p:extLst>
      <p:ext uri="{BB962C8B-B14F-4D97-AF65-F5344CB8AC3E}">
        <p14:creationId xmlns:p14="http://schemas.microsoft.com/office/powerpoint/2010/main" val="326860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521" y="1219200"/>
            <a:ext cx="7315200" cy="4893647"/>
          </a:xfrm>
          <a:prstGeom prst="rect">
            <a:avLst/>
          </a:prstGeom>
          <a:noFill/>
        </p:spPr>
        <p:txBody>
          <a:bodyPr wrap="square" rtlCol="0">
            <a:spAutoFit/>
          </a:bodyPr>
          <a:lstStyle/>
          <a:p>
            <a:pPr algn="ctr"/>
            <a:r>
              <a:rPr lang="en-US" sz="2400" dirty="0" smtClean="0"/>
              <a:t>THE VICTIM ADVOCATE PLAYS AN IMPORTANT ROLE IN LAW ENFORCEMENT. IN MOST INCIDENTS, VICTIMS OF CRIME DO NOT KNOW HOW TO NAVIGATE THEIR WAY THROUGH COURT SYSTEMS, COURT PROCEEDINGS, AND THE MANY RESOURCES THAT ARE AVAILABLE TO THEM. VICTIMS OF CRIME MAY HAVE RECENTLY BEEN EXPOSED TO A TRAUMATIC EVENT. THE VICTIM ADVOCATE NEEDS A SPACE THAT IS WARM AND WELCOMING WHERE THEY CAN MEET WITH VICTIMS. THIS SPACE NEEDS TO ACCOMMODATE VICTIMS OF ALL AGES AND OF ALL GENDERS.</a:t>
            </a:r>
            <a:endParaRPr lang="en-US" sz="2400" dirty="0"/>
          </a:p>
        </p:txBody>
      </p:sp>
      <p:sp>
        <p:nvSpPr>
          <p:cNvPr id="3" name="TextBox 2"/>
          <p:cNvSpPr txBox="1"/>
          <p:nvPr/>
        </p:nvSpPr>
        <p:spPr>
          <a:xfrm>
            <a:off x="1143000" y="609600"/>
            <a:ext cx="6705600" cy="523220"/>
          </a:xfrm>
          <a:prstGeom prst="rect">
            <a:avLst/>
          </a:prstGeom>
          <a:noFill/>
        </p:spPr>
        <p:txBody>
          <a:bodyPr wrap="square" rtlCol="0">
            <a:spAutoFit/>
          </a:bodyPr>
          <a:lstStyle/>
          <a:p>
            <a:pPr algn="ctr"/>
            <a:r>
              <a:rPr lang="en-US" sz="2800" dirty="0" smtClean="0">
                <a:solidFill>
                  <a:srgbClr val="00B0F0"/>
                </a:solidFill>
              </a:rPr>
              <a:t>VICTIM ADVOCATE</a:t>
            </a:r>
            <a:endParaRPr lang="en-US" sz="2800" dirty="0">
              <a:solidFill>
                <a:srgbClr val="00B0F0"/>
              </a:solidFill>
            </a:endParaRPr>
          </a:p>
        </p:txBody>
      </p:sp>
    </p:spTree>
    <p:extLst>
      <p:ext uri="{BB962C8B-B14F-4D97-AF65-F5344CB8AC3E}">
        <p14:creationId xmlns:p14="http://schemas.microsoft.com/office/powerpoint/2010/main" val="1320190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558" y="1949031"/>
            <a:ext cx="4343400" cy="3257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949031"/>
            <a:ext cx="1752600" cy="13144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2834856"/>
            <a:ext cx="1981200" cy="14859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8366" y="3810179"/>
            <a:ext cx="1861868" cy="1396401"/>
          </a:xfrm>
          <a:prstGeom prst="rect">
            <a:avLst/>
          </a:prstGeom>
        </p:spPr>
      </p:pic>
      <p:sp>
        <p:nvSpPr>
          <p:cNvPr id="9" name="TextBox 8"/>
          <p:cNvSpPr txBox="1"/>
          <p:nvPr/>
        </p:nvSpPr>
        <p:spPr>
          <a:xfrm>
            <a:off x="979098" y="838200"/>
            <a:ext cx="6781800" cy="646331"/>
          </a:xfrm>
          <a:prstGeom prst="rect">
            <a:avLst/>
          </a:prstGeom>
          <a:noFill/>
        </p:spPr>
        <p:txBody>
          <a:bodyPr wrap="square" rtlCol="0">
            <a:spAutoFit/>
          </a:bodyPr>
          <a:lstStyle/>
          <a:p>
            <a:pPr algn="ctr"/>
            <a:r>
              <a:rPr lang="en-US" sz="3600" dirty="0" smtClean="0">
                <a:solidFill>
                  <a:srgbClr val="00B0F0"/>
                </a:solidFill>
              </a:rPr>
              <a:t>VICTIM ADVOCATE</a:t>
            </a:r>
            <a:endParaRPr lang="en-US" sz="3600" dirty="0">
              <a:solidFill>
                <a:srgbClr val="00B0F0"/>
              </a:solidFill>
            </a:endParaRPr>
          </a:p>
        </p:txBody>
      </p:sp>
      <p:sp>
        <p:nvSpPr>
          <p:cNvPr id="10" name="TextBox 9"/>
          <p:cNvSpPr txBox="1"/>
          <p:nvPr/>
        </p:nvSpPr>
        <p:spPr>
          <a:xfrm>
            <a:off x="1347158" y="5327613"/>
            <a:ext cx="2362200" cy="369332"/>
          </a:xfrm>
          <a:prstGeom prst="rect">
            <a:avLst/>
          </a:prstGeom>
          <a:noFill/>
        </p:spPr>
        <p:txBody>
          <a:bodyPr wrap="square" rtlCol="0">
            <a:spAutoFit/>
          </a:bodyPr>
          <a:lstStyle/>
          <a:p>
            <a:r>
              <a:rPr lang="en-US" dirty="0" smtClean="0"/>
              <a:t>NORTH OGDEN PD</a:t>
            </a:r>
            <a:endParaRPr lang="en-US" dirty="0"/>
          </a:p>
        </p:txBody>
      </p:sp>
      <p:sp>
        <p:nvSpPr>
          <p:cNvPr id="11" name="TextBox 10"/>
          <p:cNvSpPr txBox="1"/>
          <p:nvPr/>
        </p:nvSpPr>
        <p:spPr>
          <a:xfrm>
            <a:off x="5826784" y="5327613"/>
            <a:ext cx="1866900" cy="369332"/>
          </a:xfrm>
          <a:prstGeom prst="rect">
            <a:avLst/>
          </a:prstGeom>
          <a:noFill/>
        </p:spPr>
        <p:txBody>
          <a:bodyPr wrap="square" rtlCol="0">
            <a:spAutoFit/>
          </a:bodyPr>
          <a:lstStyle/>
          <a:p>
            <a:r>
              <a:rPr lang="en-US" dirty="0" smtClean="0"/>
              <a:t>TOOELE PD</a:t>
            </a:r>
            <a:endParaRPr lang="en-US" dirty="0"/>
          </a:p>
        </p:txBody>
      </p:sp>
    </p:spTree>
    <p:extLst>
      <p:ext uri="{BB962C8B-B14F-4D97-AF65-F5344CB8AC3E}">
        <p14:creationId xmlns:p14="http://schemas.microsoft.com/office/powerpoint/2010/main" val="135007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449" y="1371600"/>
            <a:ext cx="7467600" cy="4708981"/>
          </a:xfrm>
          <a:prstGeom prst="rect">
            <a:avLst/>
          </a:prstGeom>
          <a:noFill/>
        </p:spPr>
        <p:txBody>
          <a:bodyPr wrap="square" rtlCol="0">
            <a:spAutoFit/>
          </a:bodyPr>
          <a:lstStyle/>
          <a:p>
            <a:pPr algn="ctr"/>
            <a:r>
              <a:rPr lang="en-US" sz="2000" dirty="0" smtClean="0"/>
              <a:t>CONFERENCE, BRIEFING, AND TRAINING ROOMS ARE VERY IMPORTANT IN PUBLIC SAFETY. CONFERENCE ROOMS NEED TO ACCOMMODATE THE AGENCY’S ADMINISTRATIVE AND SUPERVISORY STAFF WHEN MEETING AND ADDRESSING ADMINISTRATIVE BUSINESS. BRIEFING AREAS ARE ESSENTIAL WHEN DISCUSSING CRITICAL OPPERATIONAL STRATEGIES. THIS CAN BE THE PATROL STAFF MEETING BEFORE A SHIFT, SWAT TEAMS AND NARCOTIC STRIKE FORCE TEAMS MEETING BEFORE A MAJOR TACTICAL MISSION, OR ANYTHING INBETWEEN. THE TRAINING ROOM NEEDS TO BE LARGE ENOUGH TO ACCOMMODATE UP TO 3O PEOPLE FOR IN HOUSE TRAININGS AND CERTIFICATIONS. IT IS ALSO AN IMPORTANT AREA FOR MULTI JURISDICTIONAL MEETINGS AND TRAININGS WHICH NOPD IS OFTEN TASKED WITH HOSTING. </a:t>
            </a:r>
            <a:endParaRPr lang="en-US" sz="2000" dirty="0"/>
          </a:p>
        </p:txBody>
      </p:sp>
      <p:sp>
        <p:nvSpPr>
          <p:cNvPr id="3" name="TextBox 2"/>
          <p:cNvSpPr txBox="1"/>
          <p:nvPr/>
        </p:nvSpPr>
        <p:spPr>
          <a:xfrm>
            <a:off x="914400" y="685800"/>
            <a:ext cx="7086600" cy="461665"/>
          </a:xfrm>
          <a:prstGeom prst="rect">
            <a:avLst/>
          </a:prstGeom>
          <a:noFill/>
        </p:spPr>
        <p:txBody>
          <a:bodyPr wrap="square" rtlCol="0">
            <a:spAutoFit/>
          </a:bodyPr>
          <a:lstStyle/>
          <a:p>
            <a:pPr algn="ctr"/>
            <a:r>
              <a:rPr lang="en-US" sz="2400" dirty="0" smtClean="0">
                <a:solidFill>
                  <a:srgbClr val="00B0F0"/>
                </a:solidFill>
              </a:rPr>
              <a:t>CONFERENCE/BRIEFING/TRAINING ROOMS</a:t>
            </a:r>
            <a:endParaRPr lang="en-US" sz="2400" dirty="0">
              <a:solidFill>
                <a:srgbClr val="00B0F0"/>
              </a:solidFill>
            </a:endParaRPr>
          </a:p>
        </p:txBody>
      </p:sp>
    </p:spTree>
    <p:extLst>
      <p:ext uri="{BB962C8B-B14F-4D97-AF65-F5344CB8AC3E}">
        <p14:creationId xmlns:p14="http://schemas.microsoft.com/office/powerpoint/2010/main" val="27768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 y="1981200"/>
            <a:ext cx="3860800" cy="2895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981200"/>
            <a:ext cx="1905000" cy="14287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3508075"/>
            <a:ext cx="1905000" cy="1428750"/>
          </a:xfrm>
          <a:prstGeom prst="rect">
            <a:avLst/>
          </a:prstGeom>
        </p:spPr>
      </p:pic>
      <p:sp>
        <p:nvSpPr>
          <p:cNvPr id="5" name="TextBox 4"/>
          <p:cNvSpPr txBox="1"/>
          <p:nvPr/>
        </p:nvSpPr>
        <p:spPr>
          <a:xfrm>
            <a:off x="838200" y="914400"/>
            <a:ext cx="7315200" cy="461665"/>
          </a:xfrm>
          <a:prstGeom prst="rect">
            <a:avLst/>
          </a:prstGeom>
          <a:noFill/>
        </p:spPr>
        <p:txBody>
          <a:bodyPr wrap="square" rtlCol="0">
            <a:spAutoFit/>
          </a:bodyPr>
          <a:lstStyle/>
          <a:p>
            <a:pPr algn="ctr"/>
            <a:r>
              <a:rPr lang="en-US" sz="2400" dirty="0" smtClean="0">
                <a:solidFill>
                  <a:srgbClr val="00B0F0"/>
                </a:solidFill>
              </a:rPr>
              <a:t>CONFERENCE/BRIEFING/TRAINING ROOM</a:t>
            </a:r>
            <a:endParaRPr lang="en-US" sz="2400" dirty="0">
              <a:solidFill>
                <a:srgbClr val="00B0F0"/>
              </a:solidFill>
            </a:endParaRPr>
          </a:p>
        </p:txBody>
      </p:sp>
      <p:sp>
        <p:nvSpPr>
          <p:cNvPr id="6" name="TextBox 5"/>
          <p:cNvSpPr txBox="1"/>
          <p:nvPr/>
        </p:nvSpPr>
        <p:spPr>
          <a:xfrm>
            <a:off x="1524000" y="5181600"/>
            <a:ext cx="2438400" cy="369332"/>
          </a:xfrm>
          <a:prstGeom prst="rect">
            <a:avLst/>
          </a:prstGeom>
          <a:noFill/>
        </p:spPr>
        <p:txBody>
          <a:bodyPr wrap="square" rtlCol="0">
            <a:spAutoFit/>
          </a:bodyPr>
          <a:lstStyle/>
          <a:p>
            <a:r>
              <a:rPr lang="en-US" dirty="0" smtClean="0"/>
              <a:t>NORTH OGDEN PD</a:t>
            </a:r>
            <a:endParaRPr lang="en-US" dirty="0"/>
          </a:p>
        </p:txBody>
      </p:sp>
      <p:sp>
        <p:nvSpPr>
          <p:cNvPr id="7" name="TextBox 6"/>
          <p:cNvSpPr txBox="1"/>
          <p:nvPr/>
        </p:nvSpPr>
        <p:spPr>
          <a:xfrm>
            <a:off x="6172200" y="5181600"/>
            <a:ext cx="1562100" cy="369332"/>
          </a:xfrm>
          <a:prstGeom prst="rect">
            <a:avLst/>
          </a:prstGeom>
          <a:noFill/>
        </p:spPr>
        <p:txBody>
          <a:bodyPr wrap="square" rtlCol="0">
            <a:spAutoFit/>
          </a:bodyPr>
          <a:lstStyle/>
          <a:p>
            <a:r>
              <a:rPr lang="en-US" dirty="0" smtClean="0"/>
              <a:t>TOOELE PD</a:t>
            </a:r>
            <a:endParaRPr lang="en-US" dirty="0"/>
          </a:p>
        </p:txBody>
      </p:sp>
    </p:spTree>
    <p:extLst>
      <p:ext uri="{BB962C8B-B14F-4D97-AF65-F5344CB8AC3E}">
        <p14:creationId xmlns:p14="http://schemas.microsoft.com/office/powerpoint/2010/main" val="2269126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447800"/>
            <a:ext cx="6934200" cy="3785652"/>
          </a:xfrm>
          <a:prstGeom prst="rect">
            <a:avLst/>
          </a:prstGeom>
          <a:noFill/>
        </p:spPr>
        <p:txBody>
          <a:bodyPr wrap="square" rtlCol="0">
            <a:spAutoFit/>
          </a:bodyPr>
          <a:lstStyle/>
          <a:p>
            <a:pPr algn="ctr">
              <a:lnSpc>
                <a:spcPct val="200000"/>
              </a:lnSpc>
            </a:pPr>
            <a:r>
              <a:rPr lang="en-US" sz="2400" dirty="0" smtClean="0"/>
              <a:t>AN UP-TO-DATE, MODERN INVESTIGATIONS AREA WOULD PROVIDE INDIVIDUAL SPACE BUT AT THE SAME TIME ALLOW FOR COLLABORATION BETWEEN INVESTIGATORS AND SUPERVISORS. </a:t>
            </a:r>
            <a:endParaRPr lang="en-US" sz="2400" dirty="0"/>
          </a:p>
        </p:txBody>
      </p:sp>
      <p:sp>
        <p:nvSpPr>
          <p:cNvPr id="3" name="TextBox 2"/>
          <p:cNvSpPr txBox="1"/>
          <p:nvPr/>
        </p:nvSpPr>
        <p:spPr>
          <a:xfrm>
            <a:off x="1219200" y="685800"/>
            <a:ext cx="6705600" cy="523220"/>
          </a:xfrm>
          <a:prstGeom prst="rect">
            <a:avLst/>
          </a:prstGeom>
          <a:noFill/>
        </p:spPr>
        <p:txBody>
          <a:bodyPr wrap="square" rtlCol="0">
            <a:spAutoFit/>
          </a:bodyPr>
          <a:lstStyle/>
          <a:p>
            <a:pPr algn="ctr"/>
            <a:r>
              <a:rPr lang="en-US" sz="2800" dirty="0" smtClean="0">
                <a:solidFill>
                  <a:srgbClr val="00B0F0"/>
                </a:solidFill>
              </a:rPr>
              <a:t>INVESTIGATIONS</a:t>
            </a:r>
            <a:endParaRPr lang="en-US" dirty="0">
              <a:solidFill>
                <a:srgbClr val="00B0F0"/>
              </a:solidFill>
            </a:endParaRPr>
          </a:p>
        </p:txBody>
      </p:sp>
    </p:spTree>
    <p:extLst>
      <p:ext uri="{BB962C8B-B14F-4D97-AF65-F5344CB8AC3E}">
        <p14:creationId xmlns:p14="http://schemas.microsoft.com/office/powerpoint/2010/main" val="2514516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1846052"/>
            <a:ext cx="4091796" cy="30688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072" y="1828800"/>
            <a:ext cx="4114800" cy="3086100"/>
          </a:xfrm>
          <a:prstGeom prst="rect">
            <a:avLst/>
          </a:prstGeom>
        </p:spPr>
      </p:pic>
      <p:sp>
        <p:nvSpPr>
          <p:cNvPr id="4" name="TextBox 3"/>
          <p:cNvSpPr txBox="1"/>
          <p:nvPr/>
        </p:nvSpPr>
        <p:spPr>
          <a:xfrm>
            <a:off x="685800" y="990600"/>
            <a:ext cx="7620000" cy="584775"/>
          </a:xfrm>
          <a:prstGeom prst="rect">
            <a:avLst/>
          </a:prstGeom>
          <a:noFill/>
        </p:spPr>
        <p:txBody>
          <a:bodyPr wrap="square" rtlCol="0">
            <a:spAutoFit/>
          </a:bodyPr>
          <a:lstStyle/>
          <a:p>
            <a:pPr algn="ctr"/>
            <a:r>
              <a:rPr lang="en-US" sz="3200" dirty="0" smtClean="0">
                <a:solidFill>
                  <a:srgbClr val="00B0F0"/>
                </a:solidFill>
              </a:rPr>
              <a:t>INVESTIGATIONS</a:t>
            </a:r>
            <a:endParaRPr lang="en-US" sz="3200" dirty="0">
              <a:solidFill>
                <a:srgbClr val="00B0F0"/>
              </a:solidFill>
            </a:endParaRPr>
          </a:p>
        </p:txBody>
      </p:sp>
      <p:sp>
        <p:nvSpPr>
          <p:cNvPr id="5" name="TextBox 4"/>
          <p:cNvSpPr txBox="1"/>
          <p:nvPr/>
        </p:nvSpPr>
        <p:spPr>
          <a:xfrm>
            <a:off x="1219200" y="5181600"/>
            <a:ext cx="2514600" cy="646331"/>
          </a:xfrm>
          <a:prstGeom prst="rect">
            <a:avLst/>
          </a:prstGeom>
          <a:noFill/>
        </p:spPr>
        <p:txBody>
          <a:bodyPr wrap="square" rtlCol="0">
            <a:spAutoFit/>
          </a:bodyPr>
          <a:lstStyle/>
          <a:p>
            <a:pPr algn="ctr"/>
            <a:r>
              <a:rPr lang="en-US" dirty="0" smtClean="0"/>
              <a:t>NORTH OGDEN PD</a:t>
            </a:r>
          </a:p>
          <a:p>
            <a:pPr algn="ctr"/>
            <a:r>
              <a:rPr lang="en-US" dirty="0" smtClean="0"/>
              <a:t>(2 OFFICES)</a:t>
            </a:r>
            <a:endParaRPr lang="en-US" dirty="0"/>
          </a:p>
        </p:txBody>
      </p:sp>
      <p:sp>
        <p:nvSpPr>
          <p:cNvPr id="6" name="TextBox 5"/>
          <p:cNvSpPr txBox="1"/>
          <p:nvPr/>
        </p:nvSpPr>
        <p:spPr>
          <a:xfrm>
            <a:off x="5275772" y="5181600"/>
            <a:ext cx="2819400" cy="923330"/>
          </a:xfrm>
          <a:prstGeom prst="rect">
            <a:avLst/>
          </a:prstGeom>
          <a:noFill/>
        </p:spPr>
        <p:txBody>
          <a:bodyPr wrap="square" rtlCol="0">
            <a:spAutoFit/>
          </a:bodyPr>
          <a:lstStyle/>
          <a:p>
            <a:pPr algn="ctr"/>
            <a:r>
              <a:rPr lang="en-US" dirty="0" smtClean="0"/>
              <a:t>TOOELE PD</a:t>
            </a:r>
          </a:p>
          <a:p>
            <a:pPr algn="ctr"/>
            <a:r>
              <a:rPr lang="en-US" dirty="0" smtClean="0"/>
              <a:t>(MULTIPLE WORK STATIONS)</a:t>
            </a:r>
            <a:endParaRPr lang="en-US" dirty="0"/>
          </a:p>
        </p:txBody>
      </p:sp>
    </p:spTree>
    <p:extLst>
      <p:ext uri="{BB962C8B-B14F-4D97-AF65-F5344CB8AC3E}">
        <p14:creationId xmlns:p14="http://schemas.microsoft.com/office/powerpoint/2010/main" val="2975071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9200"/>
            <a:ext cx="7543800" cy="4401205"/>
          </a:xfrm>
          <a:prstGeom prst="rect">
            <a:avLst/>
          </a:prstGeom>
          <a:noFill/>
        </p:spPr>
        <p:txBody>
          <a:bodyPr wrap="square" rtlCol="0">
            <a:spAutoFit/>
          </a:bodyPr>
          <a:lstStyle/>
          <a:p>
            <a:pPr algn="ctr">
              <a:lnSpc>
                <a:spcPct val="200000"/>
              </a:lnSpc>
            </a:pPr>
            <a:r>
              <a:rPr lang="en-US" sz="2000" dirty="0" smtClean="0"/>
              <a:t>THE PATROL STAFF NEEDS THE APPROPRIATE AMOUNT OF SPACE FOR PROCESSING REPORTS AND PAPERWORK. A SMALL AMOUNT OF INDIVIDUAL SPACE IS ALSO IMPORTANT FOR PERSONNAL FILES AND STORAGE. OUR PATROL STAFF IS GROWING AND HAS ALREADY OUTGROWN OUR CURRENT PATROL AREAS. AS YOU CAN SEE FROM THE NOPD PHOTO, STORAGE IS A HUGE PROBLEM.</a:t>
            </a:r>
            <a:endParaRPr lang="en-US" sz="2000" dirty="0"/>
          </a:p>
        </p:txBody>
      </p:sp>
      <p:sp>
        <p:nvSpPr>
          <p:cNvPr id="3" name="TextBox 2"/>
          <p:cNvSpPr txBox="1"/>
          <p:nvPr/>
        </p:nvSpPr>
        <p:spPr>
          <a:xfrm>
            <a:off x="1066800" y="533400"/>
            <a:ext cx="6781800" cy="523220"/>
          </a:xfrm>
          <a:prstGeom prst="rect">
            <a:avLst/>
          </a:prstGeom>
          <a:noFill/>
        </p:spPr>
        <p:txBody>
          <a:bodyPr wrap="square" rtlCol="0">
            <a:spAutoFit/>
          </a:bodyPr>
          <a:lstStyle/>
          <a:p>
            <a:pPr algn="ctr"/>
            <a:r>
              <a:rPr lang="en-US" sz="2800" dirty="0" smtClean="0">
                <a:solidFill>
                  <a:srgbClr val="00B0F0"/>
                </a:solidFill>
              </a:rPr>
              <a:t>PATROL DIVISION</a:t>
            </a:r>
            <a:endParaRPr lang="en-US" sz="2800" dirty="0">
              <a:solidFill>
                <a:srgbClr val="00B0F0"/>
              </a:solidFill>
            </a:endParaRPr>
          </a:p>
        </p:txBody>
      </p:sp>
    </p:spTree>
    <p:extLst>
      <p:ext uri="{BB962C8B-B14F-4D97-AF65-F5344CB8AC3E}">
        <p14:creationId xmlns:p14="http://schemas.microsoft.com/office/powerpoint/2010/main" val="359318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05000"/>
            <a:ext cx="3962400" cy="2971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05000"/>
            <a:ext cx="3962400" cy="2971800"/>
          </a:xfrm>
          <a:prstGeom prst="rect">
            <a:avLst/>
          </a:prstGeom>
        </p:spPr>
      </p:pic>
      <p:sp>
        <p:nvSpPr>
          <p:cNvPr id="4" name="TextBox 3"/>
          <p:cNvSpPr txBox="1"/>
          <p:nvPr/>
        </p:nvSpPr>
        <p:spPr>
          <a:xfrm>
            <a:off x="990600" y="914400"/>
            <a:ext cx="7010400" cy="523220"/>
          </a:xfrm>
          <a:prstGeom prst="rect">
            <a:avLst/>
          </a:prstGeom>
          <a:noFill/>
        </p:spPr>
        <p:txBody>
          <a:bodyPr wrap="square" rtlCol="0">
            <a:spAutoFit/>
          </a:bodyPr>
          <a:lstStyle/>
          <a:p>
            <a:pPr algn="ctr"/>
            <a:r>
              <a:rPr lang="en-US" sz="2800" dirty="0" smtClean="0">
                <a:solidFill>
                  <a:srgbClr val="00B0F0"/>
                </a:solidFill>
              </a:rPr>
              <a:t>PATROL DIVISION</a:t>
            </a:r>
            <a:endParaRPr lang="en-US" sz="2800" dirty="0">
              <a:solidFill>
                <a:srgbClr val="00B0F0"/>
              </a:solidFill>
            </a:endParaRPr>
          </a:p>
        </p:txBody>
      </p:sp>
      <p:sp>
        <p:nvSpPr>
          <p:cNvPr id="5" name="TextBox 4"/>
          <p:cNvSpPr txBox="1"/>
          <p:nvPr/>
        </p:nvSpPr>
        <p:spPr>
          <a:xfrm>
            <a:off x="1219200" y="5029200"/>
            <a:ext cx="2819400" cy="369332"/>
          </a:xfrm>
          <a:prstGeom prst="rect">
            <a:avLst/>
          </a:prstGeom>
          <a:noFill/>
        </p:spPr>
        <p:txBody>
          <a:bodyPr wrap="square" rtlCol="0">
            <a:spAutoFit/>
          </a:bodyPr>
          <a:lstStyle/>
          <a:p>
            <a:pPr algn="ctr"/>
            <a:r>
              <a:rPr lang="en-US" dirty="0" smtClean="0"/>
              <a:t>NORTH OGDEN PD</a:t>
            </a:r>
            <a:endParaRPr lang="en-US" dirty="0"/>
          </a:p>
        </p:txBody>
      </p:sp>
      <p:sp>
        <p:nvSpPr>
          <p:cNvPr id="6" name="TextBox 5"/>
          <p:cNvSpPr txBox="1"/>
          <p:nvPr/>
        </p:nvSpPr>
        <p:spPr>
          <a:xfrm>
            <a:off x="5105400" y="5029200"/>
            <a:ext cx="2819400" cy="369332"/>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4158450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030" y="1752600"/>
            <a:ext cx="7239000" cy="3785652"/>
          </a:xfrm>
          <a:prstGeom prst="rect">
            <a:avLst/>
          </a:prstGeom>
          <a:noFill/>
        </p:spPr>
        <p:txBody>
          <a:bodyPr wrap="square" rtlCol="0">
            <a:spAutoFit/>
          </a:bodyPr>
          <a:lstStyle/>
          <a:p>
            <a:pPr algn="ctr">
              <a:lnSpc>
                <a:spcPct val="200000"/>
              </a:lnSpc>
            </a:pPr>
            <a:r>
              <a:rPr lang="en-US" sz="2400" dirty="0" smtClean="0"/>
              <a:t>THE SUPERVISORS ARE CRAMMED INTO THEIR SPACE. AS WITH ALL OF THE OFFICES AND SPACES IN THE CURRENT FACILITY, OUTDATED FURNITURE AND A LACK OF STORAGE ARE MAJOR CONCERNS.</a:t>
            </a:r>
            <a:endParaRPr lang="en-US" sz="2400" dirty="0"/>
          </a:p>
        </p:txBody>
      </p:sp>
      <p:sp>
        <p:nvSpPr>
          <p:cNvPr id="3" name="TextBox 2"/>
          <p:cNvSpPr txBox="1"/>
          <p:nvPr/>
        </p:nvSpPr>
        <p:spPr>
          <a:xfrm>
            <a:off x="914400" y="762000"/>
            <a:ext cx="7162800" cy="523220"/>
          </a:xfrm>
          <a:prstGeom prst="rect">
            <a:avLst/>
          </a:prstGeom>
          <a:noFill/>
        </p:spPr>
        <p:txBody>
          <a:bodyPr wrap="square" rtlCol="0">
            <a:spAutoFit/>
          </a:bodyPr>
          <a:lstStyle/>
          <a:p>
            <a:pPr algn="ctr"/>
            <a:r>
              <a:rPr lang="en-US" sz="2800" dirty="0" smtClean="0">
                <a:solidFill>
                  <a:srgbClr val="00B0F0"/>
                </a:solidFill>
              </a:rPr>
              <a:t>SUPERVISOR OFFICES</a:t>
            </a:r>
            <a:endParaRPr lang="en-US" sz="2800" dirty="0">
              <a:solidFill>
                <a:srgbClr val="00B0F0"/>
              </a:solidFill>
            </a:endParaRPr>
          </a:p>
        </p:txBody>
      </p:sp>
    </p:spTree>
    <p:extLst>
      <p:ext uri="{BB962C8B-B14F-4D97-AF65-F5344CB8AC3E}">
        <p14:creationId xmlns:p14="http://schemas.microsoft.com/office/powerpoint/2010/main" val="3559855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81200"/>
            <a:ext cx="4038600" cy="30289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981200"/>
            <a:ext cx="4038600" cy="3028950"/>
          </a:xfrm>
          <a:prstGeom prst="rect">
            <a:avLst/>
          </a:prstGeom>
        </p:spPr>
      </p:pic>
      <p:sp>
        <p:nvSpPr>
          <p:cNvPr id="4" name="TextBox 3"/>
          <p:cNvSpPr txBox="1"/>
          <p:nvPr/>
        </p:nvSpPr>
        <p:spPr>
          <a:xfrm>
            <a:off x="685800" y="1143000"/>
            <a:ext cx="7772400" cy="523220"/>
          </a:xfrm>
          <a:prstGeom prst="rect">
            <a:avLst/>
          </a:prstGeom>
          <a:noFill/>
        </p:spPr>
        <p:txBody>
          <a:bodyPr wrap="square" rtlCol="0">
            <a:spAutoFit/>
          </a:bodyPr>
          <a:lstStyle/>
          <a:p>
            <a:pPr algn="ctr"/>
            <a:r>
              <a:rPr lang="en-US" sz="2800" dirty="0" smtClean="0">
                <a:solidFill>
                  <a:srgbClr val="00B0F0"/>
                </a:solidFill>
              </a:rPr>
              <a:t>SUPERVISOR OFFICES</a:t>
            </a:r>
            <a:endParaRPr lang="en-US" sz="2800" dirty="0">
              <a:solidFill>
                <a:srgbClr val="00B0F0"/>
              </a:solidFill>
            </a:endParaRPr>
          </a:p>
        </p:txBody>
      </p:sp>
      <p:sp>
        <p:nvSpPr>
          <p:cNvPr id="5" name="TextBox 4"/>
          <p:cNvSpPr txBox="1"/>
          <p:nvPr/>
        </p:nvSpPr>
        <p:spPr>
          <a:xfrm>
            <a:off x="762000" y="5181600"/>
            <a:ext cx="3200400" cy="369332"/>
          </a:xfrm>
          <a:prstGeom prst="rect">
            <a:avLst/>
          </a:prstGeom>
          <a:noFill/>
        </p:spPr>
        <p:txBody>
          <a:bodyPr wrap="square" rtlCol="0">
            <a:spAutoFit/>
          </a:bodyPr>
          <a:lstStyle/>
          <a:p>
            <a:pPr algn="ctr"/>
            <a:r>
              <a:rPr lang="en-US" dirty="0" smtClean="0"/>
              <a:t>NORTH OGDEN PD</a:t>
            </a:r>
            <a:endParaRPr lang="en-US" dirty="0"/>
          </a:p>
        </p:txBody>
      </p:sp>
      <p:sp>
        <p:nvSpPr>
          <p:cNvPr id="6" name="TextBox 5"/>
          <p:cNvSpPr txBox="1"/>
          <p:nvPr/>
        </p:nvSpPr>
        <p:spPr>
          <a:xfrm>
            <a:off x="5181600" y="5181600"/>
            <a:ext cx="3200400" cy="369332"/>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2926601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429000"/>
          </a:xfrm>
        </p:spPr>
        <p:txBody>
          <a:bodyPr>
            <a:normAutofit fontScale="85000" lnSpcReduction="20000"/>
          </a:bodyPr>
          <a:lstStyle/>
          <a:p>
            <a:pPr marL="109728" indent="0" algn="ctr">
              <a:buNone/>
            </a:pPr>
            <a:r>
              <a:rPr lang="en-US" sz="2800" dirty="0" smtClean="0"/>
              <a:t>THE FOLLOWING SLIDES CONTAIN PHOTOGRAPHS OF THE CURRENT NORTH OGDEN POLICE DEPARTMENT AND JUSTICE COURT FACILITY AS WELL AS PHOTOGRAPHS OF A MODERN FACILITY, TOOELE PD, IN A SIDE BY SIDE COMPARISON.</a:t>
            </a:r>
          </a:p>
          <a:p>
            <a:pPr marL="109728" indent="0" algn="ctr">
              <a:buNone/>
            </a:pPr>
            <a:endParaRPr lang="en-US" sz="2800" dirty="0"/>
          </a:p>
          <a:p>
            <a:pPr marL="109728" indent="0" algn="ctr">
              <a:buNone/>
            </a:pPr>
            <a:r>
              <a:rPr lang="en-US" sz="2800" dirty="0" smtClean="0"/>
              <a:t>FACILITY SIZES</a:t>
            </a:r>
          </a:p>
          <a:p>
            <a:pPr marL="109728" indent="0" algn="ctr">
              <a:buNone/>
            </a:pPr>
            <a:r>
              <a:rPr lang="en-US" sz="2800" dirty="0" smtClean="0"/>
              <a:t>NORTH OGDEN 7,250 SQ FT</a:t>
            </a:r>
          </a:p>
          <a:p>
            <a:pPr marL="109728" indent="0" algn="ctr">
              <a:buNone/>
            </a:pPr>
            <a:r>
              <a:rPr lang="en-US" sz="2800" dirty="0" smtClean="0"/>
              <a:t>TOOELE 25,000 SQ FT</a:t>
            </a:r>
          </a:p>
          <a:p>
            <a:pPr marL="109728" indent="0" algn="ctr">
              <a:buNone/>
            </a:pPr>
            <a:r>
              <a:rPr lang="en-US" sz="2800" dirty="0" smtClean="0"/>
              <a:t> </a:t>
            </a:r>
            <a:endParaRPr lang="en-US" sz="2800" dirty="0"/>
          </a:p>
        </p:txBody>
      </p:sp>
      <p:sp>
        <p:nvSpPr>
          <p:cNvPr id="3" name="Title 2"/>
          <p:cNvSpPr>
            <a:spLocks noGrp="1"/>
          </p:cNvSpPr>
          <p:nvPr>
            <p:ph type="title"/>
          </p:nvPr>
        </p:nvSpPr>
        <p:spPr>
          <a:xfrm>
            <a:off x="457200" y="533400"/>
            <a:ext cx="8229600" cy="1143000"/>
          </a:xfrm>
        </p:spPr>
        <p:txBody>
          <a:bodyPr>
            <a:normAutofit/>
          </a:bodyPr>
          <a:lstStyle/>
          <a:p>
            <a:pPr algn="ctr"/>
            <a:r>
              <a:rPr lang="en-US" sz="4400" dirty="0" smtClean="0">
                <a:solidFill>
                  <a:srgbClr val="00B0F0"/>
                </a:solidFill>
              </a:rPr>
              <a:t>WELCOME TO OUR TOUR</a:t>
            </a:r>
            <a:endParaRPr lang="en-US" sz="4400" dirty="0">
              <a:solidFill>
                <a:srgbClr val="00B0F0"/>
              </a:solidFill>
            </a:endParaRPr>
          </a:p>
        </p:txBody>
      </p:sp>
    </p:spTree>
    <p:extLst>
      <p:ext uri="{BB962C8B-B14F-4D97-AF65-F5344CB8AC3E}">
        <p14:creationId xmlns:p14="http://schemas.microsoft.com/office/powerpoint/2010/main" val="1623596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936" y="1295400"/>
            <a:ext cx="7620000" cy="4524315"/>
          </a:xfrm>
          <a:prstGeom prst="rect">
            <a:avLst/>
          </a:prstGeom>
          <a:noFill/>
        </p:spPr>
        <p:txBody>
          <a:bodyPr wrap="square" rtlCol="0">
            <a:spAutoFit/>
          </a:bodyPr>
          <a:lstStyle/>
          <a:p>
            <a:pPr algn="ctr">
              <a:lnSpc>
                <a:spcPct val="150000"/>
              </a:lnSpc>
            </a:pPr>
            <a:r>
              <a:rPr lang="en-US" sz="2400" dirty="0" smtClean="0"/>
              <a:t>SPACE FOR OFFICERS TO PROCESS AND PACKAGE EVIDENCE IS ONE OF THE LARGEST DEFICIENCIES OF OUR CURRENT FACILITY. AS YOU WILL SEE IN THE NEXT SLIDE OUR CURRENT AREA FOR PROCESSING AND PACKAGING EVIDENCE IS LACKING SPACE, STORAGE, AND THE EQUIPMENT NEEDED FOR EFFFICIENT AND EFFECTIVE PROCESSING OF EVIDENCE. </a:t>
            </a:r>
            <a:endParaRPr lang="en-US" sz="2400" dirty="0"/>
          </a:p>
        </p:txBody>
      </p:sp>
      <p:sp>
        <p:nvSpPr>
          <p:cNvPr id="3" name="TextBox 2"/>
          <p:cNvSpPr txBox="1"/>
          <p:nvPr/>
        </p:nvSpPr>
        <p:spPr>
          <a:xfrm>
            <a:off x="762000" y="609600"/>
            <a:ext cx="7620000" cy="523220"/>
          </a:xfrm>
          <a:prstGeom prst="rect">
            <a:avLst/>
          </a:prstGeom>
          <a:noFill/>
        </p:spPr>
        <p:txBody>
          <a:bodyPr wrap="square" rtlCol="0">
            <a:spAutoFit/>
          </a:bodyPr>
          <a:lstStyle/>
          <a:p>
            <a:pPr algn="ctr"/>
            <a:r>
              <a:rPr lang="en-US" sz="2800" dirty="0" smtClean="0">
                <a:solidFill>
                  <a:srgbClr val="00B0F0"/>
                </a:solidFill>
              </a:rPr>
              <a:t>EVIDENCE PROCESSING</a:t>
            </a:r>
            <a:endParaRPr lang="en-US" sz="2800" dirty="0">
              <a:solidFill>
                <a:srgbClr val="00B0F0"/>
              </a:solidFill>
            </a:endParaRPr>
          </a:p>
        </p:txBody>
      </p:sp>
    </p:spTree>
    <p:extLst>
      <p:ext uri="{BB962C8B-B14F-4D97-AF65-F5344CB8AC3E}">
        <p14:creationId xmlns:p14="http://schemas.microsoft.com/office/powerpoint/2010/main" val="2638316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09600"/>
            <a:ext cx="6477000" cy="523220"/>
          </a:xfrm>
          <a:prstGeom prst="rect">
            <a:avLst/>
          </a:prstGeom>
          <a:noFill/>
        </p:spPr>
        <p:txBody>
          <a:bodyPr wrap="square" rtlCol="0">
            <a:spAutoFit/>
          </a:bodyPr>
          <a:lstStyle/>
          <a:p>
            <a:pPr algn="ctr"/>
            <a:r>
              <a:rPr lang="en-US" sz="2800" dirty="0" smtClean="0">
                <a:solidFill>
                  <a:srgbClr val="00B0F0"/>
                </a:solidFill>
              </a:rPr>
              <a:t>EVIDENCE PROCESSING</a:t>
            </a:r>
            <a:endParaRPr lang="en-US" sz="2800" dirty="0">
              <a:solidFill>
                <a:srgbClr val="00B0F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 y="1905000"/>
            <a:ext cx="3911600" cy="29337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428750"/>
            <a:ext cx="2590800" cy="19431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584994"/>
            <a:ext cx="2590800" cy="1943100"/>
          </a:xfrm>
          <a:prstGeom prst="rect">
            <a:avLst/>
          </a:prstGeom>
        </p:spPr>
      </p:pic>
      <p:sp>
        <p:nvSpPr>
          <p:cNvPr id="8" name="TextBox 7"/>
          <p:cNvSpPr txBox="1"/>
          <p:nvPr/>
        </p:nvSpPr>
        <p:spPr>
          <a:xfrm>
            <a:off x="609600" y="5029200"/>
            <a:ext cx="3124200" cy="369332"/>
          </a:xfrm>
          <a:prstGeom prst="rect">
            <a:avLst/>
          </a:prstGeom>
          <a:noFill/>
        </p:spPr>
        <p:txBody>
          <a:bodyPr wrap="square" rtlCol="0">
            <a:spAutoFit/>
          </a:bodyPr>
          <a:lstStyle/>
          <a:p>
            <a:pPr algn="ctr"/>
            <a:r>
              <a:rPr lang="en-US" dirty="0" smtClean="0"/>
              <a:t>NORTH OGDEN PD</a:t>
            </a:r>
            <a:endParaRPr lang="en-US" dirty="0"/>
          </a:p>
        </p:txBody>
      </p:sp>
      <p:sp>
        <p:nvSpPr>
          <p:cNvPr id="9" name="TextBox 8"/>
          <p:cNvSpPr txBox="1"/>
          <p:nvPr/>
        </p:nvSpPr>
        <p:spPr>
          <a:xfrm>
            <a:off x="5562600" y="5715000"/>
            <a:ext cx="2362200" cy="381000"/>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1851492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596" y="1075311"/>
            <a:ext cx="7086600" cy="4939814"/>
          </a:xfrm>
          <a:prstGeom prst="rect">
            <a:avLst/>
          </a:prstGeom>
          <a:noFill/>
        </p:spPr>
        <p:txBody>
          <a:bodyPr wrap="square" rtlCol="0">
            <a:spAutoFit/>
          </a:bodyPr>
          <a:lstStyle/>
          <a:p>
            <a:pPr algn="ctr">
              <a:lnSpc>
                <a:spcPct val="200000"/>
              </a:lnSpc>
            </a:pPr>
            <a:r>
              <a:rPr lang="en-US" sz="2000" dirty="0" smtClean="0"/>
              <a:t>FOLLOWING SUIT WITH EVIDENCE PROCESSING IS EVIDENCE STORAGE. THE INTEGRITY OF OUR EVIDENCE IS CRUCIAL FOR SUCCESSFUL PROSECUTION OF CASES AND JUSTICE FOR OUR VICTIMS. CURRENT BEST PRACTICES CALL FOR A SEPARATION OF GUNS, MONEY, AND DRUGS FROM OTHER ITEMS OF EVIDENCE. WE DO NOT CURRENTLY HAVE THE SPACE OR THE RESOURCES TO ACCOMPLISH THIS.</a:t>
            </a:r>
            <a:endParaRPr lang="en-US" sz="2000" dirty="0"/>
          </a:p>
        </p:txBody>
      </p:sp>
      <p:sp>
        <p:nvSpPr>
          <p:cNvPr id="3" name="TextBox 2"/>
          <p:cNvSpPr txBox="1"/>
          <p:nvPr/>
        </p:nvSpPr>
        <p:spPr>
          <a:xfrm>
            <a:off x="990600" y="533400"/>
            <a:ext cx="7086600" cy="523220"/>
          </a:xfrm>
          <a:prstGeom prst="rect">
            <a:avLst/>
          </a:prstGeom>
          <a:noFill/>
        </p:spPr>
        <p:txBody>
          <a:bodyPr wrap="square" rtlCol="0">
            <a:spAutoFit/>
          </a:bodyPr>
          <a:lstStyle/>
          <a:p>
            <a:pPr algn="ctr"/>
            <a:r>
              <a:rPr lang="en-US" sz="2800" dirty="0" smtClean="0">
                <a:solidFill>
                  <a:srgbClr val="00B0F0"/>
                </a:solidFill>
              </a:rPr>
              <a:t>EVIDENCE STORAGE</a:t>
            </a:r>
            <a:endParaRPr lang="en-US" sz="2800" dirty="0">
              <a:solidFill>
                <a:srgbClr val="00B0F0"/>
              </a:solidFill>
            </a:endParaRPr>
          </a:p>
        </p:txBody>
      </p:sp>
    </p:spTree>
    <p:extLst>
      <p:ext uri="{BB962C8B-B14F-4D97-AF65-F5344CB8AC3E}">
        <p14:creationId xmlns:p14="http://schemas.microsoft.com/office/powerpoint/2010/main" val="1162724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05000"/>
            <a:ext cx="3962400" cy="2971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900" y="1905000"/>
            <a:ext cx="3962400" cy="2971800"/>
          </a:xfrm>
          <a:prstGeom prst="rect">
            <a:avLst/>
          </a:prstGeom>
        </p:spPr>
      </p:pic>
      <p:sp>
        <p:nvSpPr>
          <p:cNvPr id="5" name="TextBox 4"/>
          <p:cNvSpPr txBox="1"/>
          <p:nvPr/>
        </p:nvSpPr>
        <p:spPr>
          <a:xfrm>
            <a:off x="838200" y="762000"/>
            <a:ext cx="7543800" cy="523220"/>
          </a:xfrm>
          <a:prstGeom prst="rect">
            <a:avLst/>
          </a:prstGeom>
          <a:noFill/>
        </p:spPr>
        <p:txBody>
          <a:bodyPr wrap="square" rtlCol="0">
            <a:spAutoFit/>
          </a:bodyPr>
          <a:lstStyle/>
          <a:p>
            <a:pPr algn="ctr"/>
            <a:r>
              <a:rPr lang="en-US" sz="2800" dirty="0" smtClean="0">
                <a:solidFill>
                  <a:srgbClr val="00B0F0"/>
                </a:solidFill>
              </a:rPr>
              <a:t>EVIDENCE STORAGE</a:t>
            </a:r>
            <a:endParaRPr lang="en-US" sz="2800" dirty="0">
              <a:solidFill>
                <a:srgbClr val="00B0F0"/>
              </a:solidFill>
            </a:endParaRPr>
          </a:p>
        </p:txBody>
      </p:sp>
      <p:sp>
        <p:nvSpPr>
          <p:cNvPr id="6" name="TextBox 5"/>
          <p:cNvSpPr txBox="1"/>
          <p:nvPr/>
        </p:nvSpPr>
        <p:spPr>
          <a:xfrm>
            <a:off x="1148750" y="4953000"/>
            <a:ext cx="2579299" cy="369332"/>
          </a:xfrm>
          <a:prstGeom prst="rect">
            <a:avLst/>
          </a:prstGeom>
          <a:noFill/>
        </p:spPr>
        <p:txBody>
          <a:bodyPr wrap="square" rtlCol="0">
            <a:spAutoFit/>
          </a:bodyPr>
          <a:lstStyle/>
          <a:p>
            <a:pPr algn="ctr"/>
            <a:r>
              <a:rPr lang="en-US" dirty="0" smtClean="0"/>
              <a:t>NORTH OGDEN PD</a:t>
            </a:r>
            <a:endParaRPr lang="en-US" dirty="0"/>
          </a:p>
        </p:txBody>
      </p:sp>
      <p:sp>
        <p:nvSpPr>
          <p:cNvPr id="7" name="TextBox 6"/>
          <p:cNvSpPr txBox="1"/>
          <p:nvPr/>
        </p:nvSpPr>
        <p:spPr>
          <a:xfrm>
            <a:off x="5137150" y="4953000"/>
            <a:ext cx="3009900" cy="369332"/>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3809461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8153400" cy="5632311"/>
          </a:xfrm>
          <a:prstGeom prst="rect">
            <a:avLst/>
          </a:prstGeom>
          <a:noFill/>
        </p:spPr>
        <p:txBody>
          <a:bodyPr wrap="square" rtlCol="0">
            <a:spAutoFit/>
          </a:bodyPr>
          <a:lstStyle/>
          <a:p>
            <a:pPr algn="ctr">
              <a:lnSpc>
                <a:spcPct val="200000"/>
              </a:lnSpc>
            </a:pPr>
            <a:r>
              <a:rPr lang="en-US" sz="2000" dirty="0" smtClean="0"/>
              <a:t>PROCESSING A DETAINEE IS ONE OF THE MOST DANGEROUS THINGS DONE IN A POLICE DEPARTMENT. FOR THE SAFETY OF STAFF AND DETAINEES, THE AREA DESIGNATED FOR PROCESSING DETAINEES NEEDS SPECIFIC SECURITY MEASURES IN PLACE. OUR CURRENT FACILITY IS NOT SAFE. THERE IS NO SECURE AREA TO PLACE A DETAINEE WHILE IN THE BUILDING. THERE IS NO SEPERATION BETWEEN DETAINEES AND CIVILIAN STAFF. HAVING A UNSECURED DETAINEE IN THE BUILDING IS A DISTRACTION AND A CONCERN FOR THE ENTIRE STAFF.</a:t>
            </a:r>
            <a:endParaRPr lang="en-US" sz="2000" dirty="0"/>
          </a:p>
        </p:txBody>
      </p:sp>
      <p:sp>
        <p:nvSpPr>
          <p:cNvPr id="4" name="TextBox 3"/>
          <p:cNvSpPr txBox="1"/>
          <p:nvPr/>
        </p:nvSpPr>
        <p:spPr>
          <a:xfrm>
            <a:off x="533400" y="381000"/>
            <a:ext cx="7848600" cy="461665"/>
          </a:xfrm>
          <a:prstGeom prst="rect">
            <a:avLst/>
          </a:prstGeom>
          <a:noFill/>
        </p:spPr>
        <p:txBody>
          <a:bodyPr wrap="square" rtlCol="0">
            <a:spAutoFit/>
          </a:bodyPr>
          <a:lstStyle/>
          <a:p>
            <a:pPr algn="ctr"/>
            <a:r>
              <a:rPr lang="en-US" sz="2400" dirty="0" smtClean="0">
                <a:solidFill>
                  <a:srgbClr val="00B0F0"/>
                </a:solidFill>
              </a:rPr>
              <a:t>DETAINEE PROCESSING</a:t>
            </a:r>
            <a:endParaRPr lang="en-US" sz="2400" dirty="0">
              <a:solidFill>
                <a:srgbClr val="00B0F0"/>
              </a:solidFill>
            </a:endParaRPr>
          </a:p>
        </p:txBody>
      </p:sp>
    </p:spTree>
    <p:extLst>
      <p:ext uri="{BB962C8B-B14F-4D97-AF65-F5344CB8AC3E}">
        <p14:creationId xmlns:p14="http://schemas.microsoft.com/office/powerpoint/2010/main" val="1192799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81200"/>
            <a:ext cx="3962400" cy="2971800"/>
          </a:xfrm>
          <a:prstGeom prst="rect">
            <a:avLst/>
          </a:prstGeom>
        </p:spPr>
      </p:pic>
      <p:sp>
        <p:nvSpPr>
          <p:cNvPr id="3" name="TextBox 2"/>
          <p:cNvSpPr txBox="1"/>
          <p:nvPr/>
        </p:nvSpPr>
        <p:spPr>
          <a:xfrm>
            <a:off x="533400" y="838200"/>
            <a:ext cx="8077200" cy="523220"/>
          </a:xfrm>
          <a:prstGeom prst="rect">
            <a:avLst/>
          </a:prstGeom>
          <a:noFill/>
        </p:spPr>
        <p:txBody>
          <a:bodyPr wrap="square" rtlCol="0">
            <a:spAutoFit/>
          </a:bodyPr>
          <a:lstStyle/>
          <a:p>
            <a:pPr algn="ctr"/>
            <a:r>
              <a:rPr lang="en-US" sz="2800" dirty="0" smtClean="0">
                <a:solidFill>
                  <a:srgbClr val="00B0F0"/>
                </a:solidFill>
              </a:rPr>
              <a:t>DETAINEE PROCESSING</a:t>
            </a:r>
            <a:endParaRPr lang="en-US" sz="2800" dirty="0">
              <a:solidFill>
                <a:srgbClr val="00B0F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046" y="144780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6046" y="3429000"/>
            <a:ext cx="2438400" cy="1828800"/>
          </a:xfrm>
          <a:prstGeom prst="rect">
            <a:avLst/>
          </a:prstGeom>
        </p:spPr>
      </p:pic>
      <p:sp>
        <p:nvSpPr>
          <p:cNvPr id="7" name="TextBox 6"/>
          <p:cNvSpPr txBox="1"/>
          <p:nvPr/>
        </p:nvSpPr>
        <p:spPr>
          <a:xfrm>
            <a:off x="838200" y="5181600"/>
            <a:ext cx="3048000" cy="646331"/>
          </a:xfrm>
          <a:prstGeom prst="rect">
            <a:avLst/>
          </a:prstGeom>
          <a:noFill/>
        </p:spPr>
        <p:txBody>
          <a:bodyPr wrap="square" rtlCol="0">
            <a:spAutoFit/>
          </a:bodyPr>
          <a:lstStyle/>
          <a:p>
            <a:pPr algn="ctr"/>
            <a:r>
              <a:rPr lang="en-US" dirty="0" smtClean="0"/>
              <a:t>NORTH OGDEN PD</a:t>
            </a:r>
          </a:p>
          <a:p>
            <a:pPr algn="ctr"/>
            <a:r>
              <a:rPr lang="en-US" dirty="0" smtClean="0"/>
              <a:t>UNSECURE</a:t>
            </a:r>
            <a:endParaRPr lang="en-US" dirty="0"/>
          </a:p>
        </p:txBody>
      </p:sp>
      <p:sp>
        <p:nvSpPr>
          <p:cNvPr id="8" name="TextBox 7"/>
          <p:cNvSpPr txBox="1"/>
          <p:nvPr/>
        </p:nvSpPr>
        <p:spPr>
          <a:xfrm>
            <a:off x="4800600" y="5257800"/>
            <a:ext cx="3581400" cy="646331"/>
          </a:xfrm>
          <a:prstGeom prst="rect">
            <a:avLst/>
          </a:prstGeom>
          <a:noFill/>
        </p:spPr>
        <p:txBody>
          <a:bodyPr wrap="square" rtlCol="0">
            <a:spAutoFit/>
          </a:bodyPr>
          <a:lstStyle/>
          <a:p>
            <a:pPr algn="ctr"/>
            <a:r>
              <a:rPr lang="en-US" dirty="0" smtClean="0"/>
              <a:t>TOOELE PD</a:t>
            </a:r>
          </a:p>
          <a:p>
            <a:pPr algn="ctr"/>
            <a:r>
              <a:rPr lang="en-US" dirty="0" smtClean="0"/>
              <a:t>SECURE</a:t>
            </a:r>
            <a:endParaRPr lang="en-US" dirty="0"/>
          </a:p>
        </p:txBody>
      </p:sp>
    </p:spTree>
    <p:extLst>
      <p:ext uri="{BB962C8B-B14F-4D97-AF65-F5344CB8AC3E}">
        <p14:creationId xmlns:p14="http://schemas.microsoft.com/office/powerpoint/2010/main" val="1048207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37556"/>
            <a:ext cx="7239000" cy="5132174"/>
          </a:xfrm>
          <a:prstGeom prst="rect">
            <a:avLst/>
          </a:prstGeom>
          <a:noFill/>
        </p:spPr>
        <p:txBody>
          <a:bodyPr wrap="square" rtlCol="0">
            <a:spAutoFit/>
          </a:bodyPr>
          <a:lstStyle/>
          <a:p>
            <a:pPr algn="ctr">
              <a:lnSpc>
                <a:spcPct val="150000"/>
              </a:lnSpc>
            </a:pPr>
            <a:r>
              <a:rPr lang="en-US" sz="2000" dirty="0" smtClean="0"/>
              <a:t>INTERVIEW ROOMS SERVE SPECIFIC PURPOSES DEPENDING ON WHO IT IS THAT IS BEING INTERVIEWED. VICTIMS AND WITNESSES FEEL MORE COMFORTABLE TALKING IN A ROOM THAT IS WARM AND WELCOMING. THESE ARE REFERRED TO AS SOFT INTERVIEW ROOMS. DETAINEES ARE A RISK TO THEMSELVES AND STAFF. DETAINEES MUST BE INTERVIEWED IN A ROOM THAT DOES NOT CONTAIN POTENTIAL WEAPONS OR ITEMS FOR SELF HARM. THESE INTERVIEW ROOMS MUST ALSO HAVE THE ABILITY TO BE SECURED FROM THE OUTSIDE. THESE ARE REFERRED TO AS HARD INTERVIEW ROOMS. </a:t>
            </a:r>
            <a:endParaRPr lang="en-US" sz="2000" dirty="0"/>
          </a:p>
        </p:txBody>
      </p:sp>
      <p:sp>
        <p:nvSpPr>
          <p:cNvPr id="3" name="TextBox 2"/>
          <p:cNvSpPr txBox="1"/>
          <p:nvPr/>
        </p:nvSpPr>
        <p:spPr>
          <a:xfrm>
            <a:off x="762000" y="457200"/>
            <a:ext cx="7543800" cy="461665"/>
          </a:xfrm>
          <a:prstGeom prst="rect">
            <a:avLst/>
          </a:prstGeom>
          <a:noFill/>
        </p:spPr>
        <p:txBody>
          <a:bodyPr wrap="square" rtlCol="0">
            <a:spAutoFit/>
          </a:bodyPr>
          <a:lstStyle/>
          <a:p>
            <a:pPr algn="ctr"/>
            <a:r>
              <a:rPr lang="en-US" sz="2400" dirty="0" smtClean="0">
                <a:solidFill>
                  <a:srgbClr val="00B0F0"/>
                </a:solidFill>
              </a:rPr>
              <a:t>HARD AND SOFT INTERVIEW ROOMS</a:t>
            </a:r>
            <a:endParaRPr lang="en-US" sz="2400" dirty="0">
              <a:solidFill>
                <a:srgbClr val="00B0F0"/>
              </a:solidFill>
            </a:endParaRPr>
          </a:p>
        </p:txBody>
      </p:sp>
    </p:spTree>
    <p:extLst>
      <p:ext uri="{BB962C8B-B14F-4D97-AF65-F5344CB8AC3E}">
        <p14:creationId xmlns:p14="http://schemas.microsoft.com/office/powerpoint/2010/main" val="2165245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086600" cy="523220"/>
          </a:xfrm>
          <a:prstGeom prst="rect">
            <a:avLst/>
          </a:prstGeom>
          <a:noFill/>
        </p:spPr>
        <p:txBody>
          <a:bodyPr wrap="square" rtlCol="0">
            <a:spAutoFit/>
          </a:bodyPr>
          <a:lstStyle/>
          <a:p>
            <a:pPr algn="ctr"/>
            <a:r>
              <a:rPr lang="en-US" sz="2800" dirty="0" smtClean="0">
                <a:solidFill>
                  <a:srgbClr val="00B0F0"/>
                </a:solidFill>
              </a:rPr>
              <a:t>HARD AND SOFT INTERVIEW ROOMS</a:t>
            </a:r>
            <a:endParaRPr lang="en-US" sz="2800" dirty="0">
              <a:solidFill>
                <a:srgbClr val="00B0F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05000"/>
            <a:ext cx="4038600" cy="30289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4000"/>
            <a:ext cx="2235200" cy="1676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419475"/>
            <a:ext cx="2438400" cy="1828800"/>
          </a:xfrm>
          <a:prstGeom prst="rect">
            <a:avLst/>
          </a:prstGeom>
        </p:spPr>
      </p:pic>
      <p:sp>
        <p:nvSpPr>
          <p:cNvPr id="7" name="TextBox 6"/>
          <p:cNvSpPr txBox="1"/>
          <p:nvPr/>
        </p:nvSpPr>
        <p:spPr>
          <a:xfrm>
            <a:off x="7162800" y="2209800"/>
            <a:ext cx="914400" cy="369332"/>
          </a:xfrm>
          <a:prstGeom prst="rect">
            <a:avLst/>
          </a:prstGeom>
          <a:noFill/>
        </p:spPr>
        <p:txBody>
          <a:bodyPr wrap="square" rtlCol="0">
            <a:spAutoFit/>
          </a:bodyPr>
          <a:lstStyle/>
          <a:p>
            <a:r>
              <a:rPr lang="en-US" dirty="0" smtClean="0"/>
              <a:t>SOFT</a:t>
            </a:r>
            <a:endParaRPr lang="en-US" dirty="0"/>
          </a:p>
        </p:txBody>
      </p:sp>
      <p:sp>
        <p:nvSpPr>
          <p:cNvPr id="8" name="TextBox 7"/>
          <p:cNvSpPr txBox="1"/>
          <p:nvPr/>
        </p:nvSpPr>
        <p:spPr>
          <a:xfrm>
            <a:off x="5181600" y="4191000"/>
            <a:ext cx="914400" cy="369332"/>
          </a:xfrm>
          <a:prstGeom prst="rect">
            <a:avLst/>
          </a:prstGeom>
          <a:noFill/>
        </p:spPr>
        <p:txBody>
          <a:bodyPr wrap="square" rtlCol="0">
            <a:spAutoFit/>
          </a:bodyPr>
          <a:lstStyle/>
          <a:p>
            <a:r>
              <a:rPr lang="en-US" dirty="0" smtClean="0"/>
              <a:t>HARD</a:t>
            </a:r>
            <a:endParaRPr lang="en-US" dirty="0"/>
          </a:p>
        </p:txBody>
      </p:sp>
      <p:sp>
        <p:nvSpPr>
          <p:cNvPr id="9" name="TextBox 8"/>
          <p:cNvSpPr txBox="1"/>
          <p:nvPr/>
        </p:nvSpPr>
        <p:spPr>
          <a:xfrm>
            <a:off x="838200" y="5105400"/>
            <a:ext cx="3048000" cy="646331"/>
          </a:xfrm>
          <a:prstGeom prst="rect">
            <a:avLst/>
          </a:prstGeom>
          <a:noFill/>
        </p:spPr>
        <p:txBody>
          <a:bodyPr wrap="square" rtlCol="0">
            <a:spAutoFit/>
          </a:bodyPr>
          <a:lstStyle/>
          <a:p>
            <a:pPr algn="ctr"/>
            <a:r>
              <a:rPr lang="en-US" dirty="0" smtClean="0"/>
              <a:t>NORTH OGDEN PD </a:t>
            </a:r>
          </a:p>
          <a:p>
            <a:pPr algn="ctr"/>
            <a:r>
              <a:rPr lang="en-US" dirty="0" smtClean="0"/>
              <a:t>SINGLE INTERVIEW ROOM</a:t>
            </a:r>
            <a:endParaRPr lang="en-US" dirty="0"/>
          </a:p>
        </p:txBody>
      </p:sp>
      <p:sp>
        <p:nvSpPr>
          <p:cNvPr id="10" name="TextBox 9"/>
          <p:cNvSpPr txBox="1"/>
          <p:nvPr/>
        </p:nvSpPr>
        <p:spPr>
          <a:xfrm>
            <a:off x="5715000" y="5428565"/>
            <a:ext cx="2286000" cy="369332"/>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3196338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162800" cy="5632311"/>
          </a:xfrm>
          <a:prstGeom prst="rect">
            <a:avLst/>
          </a:prstGeom>
          <a:noFill/>
        </p:spPr>
        <p:txBody>
          <a:bodyPr wrap="square" rtlCol="0">
            <a:spAutoFit/>
          </a:bodyPr>
          <a:lstStyle/>
          <a:p>
            <a:pPr algn="ctr">
              <a:lnSpc>
                <a:spcPct val="200000"/>
              </a:lnSpc>
            </a:pPr>
            <a:r>
              <a:rPr lang="en-US" sz="2000" dirty="0" smtClean="0"/>
              <a:t>ONE OF THE MOST COMMON TIMES FOR A PRISONER TO ATTEMPT TO ESCAPE IS WHEN TRANSFERING THE PRISONER BETWEEN A VEHICLE AND THE STATION. OUR CURRENT OPTION FOR UNLOADING PRISONERS FROM TRANSPORT VEHICLES IS IN AN UNSECURE PARKING LOT THAT IS SHARED BY CITIZENS AND CIVILIAN STAFF. MODERN FACILITIES HAVE WHAT IS TERMED A SALLY PORT FOR SECURE PRISONER LOADING AND UNLOADING.</a:t>
            </a:r>
            <a:endParaRPr lang="en-US" sz="2000" dirty="0"/>
          </a:p>
        </p:txBody>
      </p:sp>
      <p:sp>
        <p:nvSpPr>
          <p:cNvPr id="3" name="TextBox 2"/>
          <p:cNvSpPr txBox="1"/>
          <p:nvPr/>
        </p:nvSpPr>
        <p:spPr>
          <a:xfrm>
            <a:off x="685800" y="457200"/>
            <a:ext cx="7620000" cy="523220"/>
          </a:xfrm>
          <a:prstGeom prst="rect">
            <a:avLst/>
          </a:prstGeom>
          <a:noFill/>
        </p:spPr>
        <p:txBody>
          <a:bodyPr wrap="square" rtlCol="0">
            <a:spAutoFit/>
          </a:bodyPr>
          <a:lstStyle/>
          <a:p>
            <a:pPr algn="ctr"/>
            <a:r>
              <a:rPr lang="en-US" sz="2800" dirty="0" smtClean="0">
                <a:solidFill>
                  <a:srgbClr val="00B0F0"/>
                </a:solidFill>
              </a:rPr>
              <a:t>PRISONER TRANSFER ZONE</a:t>
            </a:r>
            <a:endParaRPr lang="en-US" sz="2800" dirty="0">
              <a:solidFill>
                <a:srgbClr val="00B0F0"/>
              </a:solidFill>
            </a:endParaRPr>
          </a:p>
        </p:txBody>
      </p:sp>
    </p:spTree>
    <p:extLst>
      <p:ext uri="{BB962C8B-B14F-4D97-AF65-F5344CB8AC3E}">
        <p14:creationId xmlns:p14="http://schemas.microsoft.com/office/powerpoint/2010/main" val="56433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81200"/>
            <a:ext cx="4089400" cy="30670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981200"/>
            <a:ext cx="4089400" cy="3067050"/>
          </a:xfrm>
          <a:prstGeom prst="rect">
            <a:avLst/>
          </a:prstGeom>
        </p:spPr>
      </p:pic>
      <p:sp>
        <p:nvSpPr>
          <p:cNvPr id="4" name="TextBox 3"/>
          <p:cNvSpPr txBox="1"/>
          <p:nvPr/>
        </p:nvSpPr>
        <p:spPr>
          <a:xfrm>
            <a:off x="457200" y="838200"/>
            <a:ext cx="8458200" cy="523220"/>
          </a:xfrm>
          <a:prstGeom prst="rect">
            <a:avLst/>
          </a:prstGeom>
          <a:noFill/>
        </p:spPr>
        <p:txBody>
          <a:bodyPr wrap="square" rtlCol="0">
            <a:spAutoFit/>
          </a:bodyPr>
          <a:lstStyle/>
          <a:p>
            <a:pPr algn="ctr"/>
            <a:r>
              <a:rPr lang="en-US" sz="2800" dirty="0" smtClean="0">
                <a:solidFill>
                  <a:srgbClr val="00B0F0"/>
                </a:solidFill>
              </a:rPr>
              <a:t>PRISONER TRANSFER ZONE</a:t>
            </a:r>
            <a:endParaRPr lang="en-US" sz="2800" dirty="0">
              <a:solidFill>
                <a:srgbClr val="00B0F0"/>
              </a:solidFill>
            </a:endParaRPr>
          </a:p>
        </p:txBody>
      </p:sp>
      <p:sp>
        <p:nvSpPr>
          <p:cNvPr id="5" name="TextBox 4"/>
          <p:cNvSpPr txBox="1"/>
          <p:nvPr/>
        </p:nvSpPr>
        <p:spPr>
          <a:xfrm>
            <a:off x="762000" y="5257800"/>
            <a:ext cx="3733800" cy="646331"/>
          </a:xfrm>
          <a:prstGeom prst="rect">
            <a:avLst/>
          </a:prstGeom>
          <a:noFill/>
        </p:spPr>
        <p:txBody>
          <a:bodyPr wrap="square" rtlCol="0">
            <a:spAutoFit/>
          </a:bodyPr>
          <a:lstStyle/>
          <a:p>
            <a:pPr algn="ctr"/>
            <a:r>
              <a:rPr lang="en-US" dirty="0" smtClean="0"/>
              <a:t>NORTH OGDEN PD</a:t>
            </a:r>
          </a:p>
          <a:p>
            <a:pPr algn="ctr"/>
            <a:r>
              <a:rPr lang="en-US" dirty="0" smtClean="0"/>
              <a:t>UNSECURE</a:t>
            </a:r>
            <a:endParaRPr lang="en-US" dirty="0"/>
          </a:p>
        </p:txBody>
      </p:sp>
      <p:sp>
        <p:nvSpPr>
          <p:cNvPr id="6" name="TextBox 5"/>
          <p:cNvSpPr txBox="1"/>
          <p:nvPr/>
        </p:nvSpPr>
        <p:spPr>
          <a:xfrm>
            <a:off x="5410200" y="5257800"/>
            <a:ext cx="3200400" cy="646331"/>
          </a:xfrm>
          <a:prstGeom prst="rect">
            <a:avLst/>
          </a:prstGeom>
          <a:noFill/>
        </p:spPr>
        <p:txBody>
          <a:bodyPr wrap="square" rtlCol="0">
            <a:spAutoFit/>
          </a:bodyPr>
          <a:lstStyle/>
          <a:p>
            <a:pPr algn="ctr"/>
            <a:r>
              <a:rPr lang="en-US" dirty="0" smtClean="0"/>
              <a:t>TOOELE PD</a:t>
            </a:r>
          </a:p>
          <a:p>
            <a:pPr algn="ctr"/>
            <a:r>
              <a:rPr lang="en-US" dirty="0" smtClean="0"/>
              <a:t>SECURE</a:t>
            </a:r>
            <a:endParaRPr lang="en-US" dirty="0"/>
          </a:p>
        </p:txBody>
      </p:sp>
    </p:spTree>
    <p:extLst>
      <p:ext uri="{BB962C8B-B14F-4D97-AF65-F5344CB8AC3E}">
        <p14:creationId xmlns:p14="http://schemas.microsoft.com/office/powerpoint/2010/main" val="305158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dirty="0" smtClean="0"/>
              <a:t>THE BUILDING WE CURRENTLY OCCUPY WAS BUILT IN 1962. THE BUILDING WAS NEVER DESIGNED TO FUNCTION AS A POLICE DEPARTMENT. THERE IS INADEQUATE SPACE AND STORAGE FOR OUR CURRENT AND FUTURE OPPERATIONS. THE SAFETY AND SECURITY OF STAFF, CITIZENS, AND PARTICIPANTS OF THE CRIMINAL JUSTICE SYSTEM ARE MAJOR CONCERNS.</a:t>
            </a:r>
            <a:endParaRPr lang="en-US" dirty="0"/>
          </a:p>
        </p:txBody>
      </p:sp>
      <p:sp>
        <p:nvSpPr>
          <p:cNvPr id="3" name="Title 2"/>
          <p:cNvSpPr>
            <a:spLocks noGrp="1"/>
          </p:cNvSpPr>
          <p:nvPr>
            <p:ph type="title"/>
          </p:nvPr>
        </p:nvSpPr>
        <p:spPr/>
        <p:txBody>
          <a:bodyPr/>
          <a:lstStyle/>
          <a:p>
            <a:pPr algn="ctr"/>
            <a:r>
              <a:rPr lang="en-US" dirty="0" smtClean="0">
                <a:solidFill>
                  <a:srgbClr val="00B0F0"/>
                </a:solidFill>
              </a:rPr>
              <a:t>THE NORTH OGDEN FACILITY</a:t>
            </a:r>
            <a:endParaRPr lang="en-US" dirty="0">
              <a:solidFill>
                <a:srgbClr val="00B0F0"/>
              </a:solidFill>
            </a:endParaRPr>
          </a:p>
        </p:txBody>
      </p:sp>
    </p:spTree>
    <p:extLst>
      <p:ext uri="{BB962C8B-B14F-4D97-AF65-F5344CB8AC3E}">
        <p14:creationId xmlns:p14="http://schemas.microsoft.com/office/powerpoint/2010/main" val="2417147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725" y="990600"/>
            <a:ext cx="7086600" cy="5170646"/>
          </a:xfrm>
          <a:prstGeom prst="rect">
            <a:avLst/>
          </a:prstGeom>
          <a:noFill/>
        </p:spPr>
        <p:txBody>
          <a:bodyPr wrap="square" rtlCol="0">
            <a:spAutoFit/>
          </a:bodyPr>
          <a:lstStyle/>
          <a:p>
            <a:pPr algn="ctr">
              <a:lnSpc>
                <a:spcPct val="150000"/>
              </a:lnSpc>
            </a:pPr>
            <a:r>
              <a:rPr lang="en-US" sz="2000" dirty="0" smtClean="0"/>
              <a:t>OUR CURRENT FACILITY IS LACKING A SECURE PARKING AREA. WHEN A POLICE VEHICLE IS PARKED IN OUR PARKING LOT THERE IS NOTHING PREVENTING SOMEONE WITH A GRUDGE FROM TAMPERING WITH OUR VEHICLES. IT IS ALSO AN EERIE FEELING ANYTIME AN OFFICER WALKS OUT OF THE OFFICE AT 2:00 AM INTO A DARK AND UNSECURE PARKING LOT. A FEW COVERED PARKING </a:t>
            </a:r>
            <a:r>
              <a:rPr lang="en-US" sz="2000" dirty="0" smtClean="0"/>
              <a:t>STALLS </a:t>
            </a:r>
            <a:r>
              <a:rPr lang="en-US" sz="2000" dirty="0" smtClean="0"/>
              <a:t>ARE IMPORTANT FOR THE PATROL STAFF. THIS CAN PREVENT SNOW ACCUMULATION IN THE WINTER AND HEAT IN THE SUMMER FROM DAMAGING EXPENSIVE EQUIPMENT.</a:t>
            </a:r>
            <a:endParaRPr lang="en-US" sz="2000" dirty="0"/>
          </a:p>
        </p:txBody>
      </p:sp>
      <p:sp>
        <p:nvSpPr>
          <p:cNvPr id="3" name="TextBox 2"/>
          <p:cNvSpPr txBox="1"/>
          <p:nvPr/>
        </p:nvSpPr>
        <p:spPr>
          <a:xfrm>
            <a:off x="838200" y="381000"/>
            <a:ext cx="7467600" cy="523220"/>
          </a:xfrm>
          <a:prstGeom prst="rect">
            <a:avLst/>
          </a:prstGeom>
          <a:noFill/>
        </p:spPr>
        <p:txBody>
          <a:bodyPr wrap="square" rtlCol="0">
            <a:spAutoFit/>
          </a:bodyPr>
          <a:lstStyle/>
          <a:p>
            <a:pPr algn="ctr"/>
            <a:r>
              <a:rPr lang="en-US" sz="2800" dirty="0" smtClean="0">
                <a:solidFill>
                  <a:srgbClr val="00B0F0"/>
                </a:solidFill>
              </a:rPr>
              <a:t>STAFF PARKING</a:t>
            </a:r>
            <a:endParaRPr lang="en-US" sz="2800" dirty="0">
              <a:solidFill>
                <a:srgbClr val="00B0F0"/>
              </a:solidFill>
            </a:endParaRPr>
          </a:p>
        </p:txBody>
      </p:sp>
    </p:spTree>
    <p:extLst>
      <p:ext uri="{BB962C8B-B14F-4D97-AF65-F5344CB8AC3E}">
        <p14:creationId xmlns:p14="http://schemas.microsoft.com/office/powerpoint/2010/main" val="170786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00" y="1905000"/>
            <a:ext cx="4013200" cy="3009900"/>
          </a:xfrm>
          <a:prstGeom prst="rect">
            <a:avLst/>
          </a:prstGeom>
        </p:spPr>
      </p:pic>
      <p:sp>
        <p:nvSpPr>
          <p:cNvPr id="3" name="TextBox 2"/>
          <p:cNvSpPr txBox="1"/>
          <p:nvPr/>
        </p:nvSpPr>
        <p:spPr>
          <a:xfrm>
            <a:off x="533400" y="940105"/>
            <a:ext cx="7848600" cy="523220"/>
          </a:xfrm>
          <a:prstGeom prst="rect">
            <a:avLst/>
          </a:prstGeom>
          <a:noFill/>
        </p:spPr>
        <p:txBody>
          <a:bodyPr wrap="square" rtlCol="0">
            <a:spAutoFit/>
          </a:bodyPr>
          <a:lstStyle/>
          <a:p>
            <a:pPr algn="ctr"/>
            <a:r>
              <a:rPr lang="en-US" sz="2800" dirty="0" smtClean="0">
                <a:solidFill>
                  <a:srgbClr val="00B0F0"/>
                </a:solidFill>
              </a:rPr>
              <a:t>STAFF PARKING</a:t>
            </a:r>
            <a:endParaRPr lang="en-US" sz="2800" dirty="0">
              <a:solidFill>
                <a:srgbClr val="00B0F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434" y="1905000"/>
            <a:ext cx="4013200" cy="3009900"/>
          </a:xfrm>
          <a:prstGeom prst="rect">
            <a:avLst/>
          </a:prstGeom>
        </p:spPr>
      </p:pic>
      <p:sp>
        <p:nvSpPr>
          <p:cNvPr id="5" name="TextBox 4"/>
          <p:cNvSpPr txBox="1"/>
          <p:nvPr/>
        </p:nvSpPr>
        <p:spPr>
          <a:xfrm>
            <a:off x="609600" y="5105400"/>
            <a:ext cx="3505200" cy="646331"/>
          </a:xfrm>
          <a:prstGeom prst="rect">
            <a:avLst/>
          </a:prstGeom>
          <a:noFill/>
        </p:spPr>
        <p:txBody>
          <a:bodyPr wrap="square" rtlCol="0">
            <a:spAutoFit/>
          </a:bodyPr>
          <a:lstStyle/>
          <a:p>
            <a:pPr algn="ctr"/>
            <a:r>
              <a:rPr lang="en-US" dirty="0" smtClean="0"/>
              <a:t>NORTH OGDEN PD</a:t>
            </a:r>
          </a:p>
          <a:p>
            <a:pPr algn="ctr"/>
            <a:r>
              <a:rPr lang="en-US" dirty="0" smtClean="0"/>
              <a:t>UNSECURE</a:t>
            </a:r>
            <a:endParaRPr lang="en-US" dirty="0"/>
          </a:p>
        </p:txBody>
      </p:sp>
      <p:sp>
        <p:nvSpPr>
          <p:cNvPr id="6" name="TextBox 5"/>
          <p:cNvSpPr txBox="1"/>
          <p:nvPr/>
        </p:nvSpPr>
        <p:spPr>
          <a:xfrm>
            <a:off x="4800600" y="5105400"/>
            <a:ext cx="3581400" cy="646331"/>
          </a:xfrm>
          <a:prstGeom prst="rect">
            <a:avLst/>
          </a:prstGeom>
          <a:noFill/>
        </p:spPr>
        <p:txBody>
          <a:bodyPr wrap="square" rtlCol="0">
            <a:spAutoFit/>
          </a:bodyPr>
          <a:lstStyle/>
          <a:p>
            <a:pPr algn="ctr"/>
            <a:r>
              <a:rPr lang="en-US" dirty="0" smtClean="0"/>
              <a:t>TOOELE PD</a:t>
            </a:r>
          </a:p>
          <a:p>
            <a:pPr algn="ctr"/>
            <a:r>
              <a:rPr lang="en-US" dirty="0" smtClean="0"/>
              <a:t>SECURE</a:t>
            </a:r>
            <a:endParaRPr lang="en-US" dirty="0"/>
          </a:p>
        </p:txBody>
      </p:sp>
    </p:spTree>
    <p:extLst>
      <p:ext uri="{BB962C8B-B14F-4D97-AF65-F5344CB8AC3E}">
        <p14:creationId xmlns:p14="http://schemas.microsoft.com/office/powerpoint/2010/main" val="3303895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366" y="1600200"/>
            <a:ext cx="7010400" cy="4401205"/>
          </a:xfrm>
          <a:prstGeom prst="rect">
            <a:avLst/>
          </a:prstGeom>
          <a:noFill/>
        </p:spPr>
        <p:txBody>
          <a:bodyPr wrap="square" rtlCol="0">
            <a:spAutoFit/>
          </a:bodyPr>
          <a:lstStyle/>
          <a:p>
            <a:pPr algn="ctr">
              <a:lnSpc>
                <a:spcPct val="200000"/>
              </a:lnSpc>
            </a:pPr>
            <a:r>
              <a:rPr lang="en-US" sz="2000" dirty="0" smtClean="0"/>
              <a:t>VEHICLE, BULK, AND HAZARDOUS MATERIAL STORAGE IS BECOMING MORE AND MORE CRUCIAL AS WE GROW. QUITE OFTEN WE SEIZE VEHICLES FOR EVIDENCE. HAVING A SECURE BAY WHERE A VEHICLE CAN BE PROCESSED IS IMPORTANT FOR THE INTEGRITY OF THAT EVIDENCE. STORAGE OF BULK AND HAZARDOUS ITEMS SHOULD NOT BE DONE IN THE MAIN FACILITY.</a:t>
            </a:r>
            <a:endParaRPr lang="en-US" sz="2000" dirty="0"/>
          </a:p>
        </p:txBody>
      </p:sp>
      <p:sp>
        <p:nvSpPr>
          <p:cNvPr id="3" name="TextBox 2"/>
          <p:cNvSpPr txBox="1"/>
          <p:nvPr/>
        </p:nvSpPr>
        <p:spPr>
          <a:xfrm>
            <a:off x="990600" y="762000"/>
            <a:ext cx="7162800" cy="707886"/>
          </a:xfrm>
          <a:prstGeom prst="rect">
            <a:avLst/>
          </a:prstGeom>
          <a:noFill/>
        </p:spPr>
        <p:txBody>
          <a:bodyPr wrap="square" rtlCol="0">
            <a:spAutoFit/>
          </a:bodyPr>
          <a:lstStyle/>
          <a:p>
            <a:pPr algn="ctr"/>
            <a:r>
              <a:rPr lang="en-US" sz="2000" dirty="0">
                <a:solidFill>
                  <a:srgbClr val="00B0F0"/>
                </a:solidFill>
              </a:rPr>
              <a:t>ANCILLARY </a:t>
            </a:r>
            <a:r>
              <a:rPr lang="en-US" sz="2000" dirty="0" smtClean="0">
                <a:solidFill>
                  <a:srgbClr val="00B0F0"/>
                </a:solidFill>
              </a:rPr>
              <a:t>BUILDING-VEHICLE/HAZARDOUS/BULK STORAGE</a:t>
            </a:r>
            <a:endParaRPr lang="en-US" sz="2000" dirty="0">
              <a:solidFill>
                <a:srgbClr val="00B0F0"/>
              </a:solidFill>
            </a:endParaRPr>
          </a:p>
        </p:txBody>
      </p:sp>
    </p:spTree>
    <p:extLst>
      <p:ext uri="{BB962C8B-B14F-4D97-AF65-F5344CB8AC3E}">
        <p14:creationId xmlns:p14="http://schemas.microsoft.com/office/powerpoint/2010/main" val="308753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07002"/>
            <a:ext cx="3886200" cy="29146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107002"/>
            <a:ext cx="3886200" cy="2914650"/>
          </a:xfrm>
          <a:prstGeom prst="rect">
            <a:avLst/>
          </a:prstGeom>
        </p:spPr>
      </p:pic>
      <p:sp>
        <p:nvSpPr>
          <p:cNvPr id="4" name="TextBox 3"/>
          <p:cNvSpPr txBox="1"/>
          <p:nvPr/>
        </p:nvSpPr>
        <p:spPr>
          <a:xfrm>
            <a:off x="685800" y="1066800"/>
            <a:ext cx="7924800" cy="461665"/>
          </a:xfrm>
          <a:prstGeom prst="rect">
            <a:avLst/>
          </a:prstGeom>
          <a:noFill/>
        </p:spPr>
        <p:txBody>
          <a:bodyPr wrap="square" rtlCol="0">
            <a:spAutoFit/>
          </a:bodyPr>
          <a:lstStyle/>
          <a:p>
            <a:pPr algn="ctr"/>
            <a:r>
              <a:rPr lang="en-US" sz="2400" dirty="0" smtClean="0">
                <a:solidFill>
                  <a:srgbClr val="00B0F0"/>
                </a:solidFill>
              </a:rPr>
              <a:t>ANCILLARY BUILDING-BULK STORAGE</a:t>
            </a:r>
            <a:endParaRPr lang="en-US" sz="2400" dirty="0">
              <a:solidFill>
                <a:srgbClr val="00B0F0"/>
              </a:solidFill>
            </a:endParaRPr>
          </a:p>
        </p:txBody>
      </p:sp>
      <p:sp>
        <p:nvSpPr>
          <p:cNvPr id="5" name="TextBox 4"/>
          <p:cNvSpPr txBox="1"/>
          <p:nvPr/>
        </p:nvSpPr>
        <p:spPr>
          <a:xfrm>
            <a:off x="838200" y="5181600"/>
            <a:ext cx="3124200" cy="381000"/>
          </a:xfrm>
          <a:prstGeom prst="rect">
            <a:avLst/>
          </a:prstGeom>
          <a:noFill/>
        </p:spPr>
        <p:txBody>
          <a:bodyPr wrap="square" rtlCol="0">
            <a:spAutoFit/>
          </a:bodyPr>
          <a:lstStyle/>
          <a:p>
            <a:pPr algn="ctr"/>
            <a:r>
              <a:rPr lang="en-US" dirty="0" smtClean="0"/>
              <a:t>NORTH OGDEN PD</a:t>
            </a:r>
            <a:endParaRPr lang="en-US" dirty="0"/>
          </a:p>
        </p:txBody>
      </p:sp>
      <p:sp>
        <p:nvSpPr>
          <p:cNvPr id="6" name="TextBox 5"/>
          <p:cNvSpPr txBox="1"/>
          <p:nvPr/>
        </p:nvSpPr>
        <p:spPr>
          <a:xfrm>
            <a:off x="5410200" y="5181600"/>
            <a:ext cx="2743200" cy="381000"/>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1914385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7543800" cy="4670509"/>
          </a:xfrm>
          <a:prstGeom prst="rect">
            <a:avLst/>
          </a:prstGeom>
          <a:noFill/>
        </p:spPr>
        <p:txBody>
          <a:bodyPr wrap="square" rtlCol="0">
            <a:spAutoFit/>
          </a:bodyPr>
          <a:lstStyle/>
          <a:p>
            <a:pPr algn="ctr">
              <a:lnSpc>
                <a:spcPct val="150000"/>
              </a:lnSpc>
            </a:pPr>
            <a:r>
              <a:rPr lang="en-US" sz="2000" dirty="0" smtClean="0"/>
              <a:t>OUR COURT ROOM DOES NOT MEET STATE CERTIFICATION STANDARDS. MOST OF THE DEFICIENCIES ARE RELATED TO THE SAFETY OF STAFF AND ATTENDESS. THE SIZE OF OUR CURRENT COURT ROOM AND MEETING SPACES FOR ATTORNIES AND THEIR CLIENTS AND PROBATION OFFICERS AND THEIR CLIENTS IS LACKING IF NOT NONEXISTENT. THIS SPACE IN A NEW FACILITY CAN SERVE MULTIPLE PURPOSES. UTILIZING PARTITIONS IT CAN EASILY BE TRANSFORMED INTO TRAINING AND MEETING ROOMS LARGE ENOUGH TO ACCOMMODATE THE ENTIRE CITY STAFF. </a:t>
            </a:r>
            <a:endParaRPr lang="en-US" sz="2000" dirty="0"/>
          </a:p>
        </p:txBody>
      </p:sp>
      <p:sp>
        <p:nvSpPr>
          <p:cNvPr id="3" name="TextBox 2"/>
          <p:cNvSpPr txBox="1"/>
          <p:nvPr/>
        </p:nvSpPr>
        <p:spPr>
          <a:xfrm>
            <a:off x="685800" y="533400"/>
            <a:ext cx="7620000" cy="461665"/>
          </a:xfrm>
          <a:prstGeom prst="rect">
            <a:avLst/>
          </a:prstGeom>
          <a:noFill/>
        </p:spPr>
        <p:txBody>
          <a:bodyPr wrap="square" rtlCol="0">
            <a:spAutoFit/>
          </a:bodyPr>
          <a:lstStyle/>
          <a:p>
            <a:pPr algn="ctr"/>
            <a:r>
              <a:rPr lang="en-US" sz="2400" dirty="0" smtClean="0">
                <a:solidFill>
                  <a:srgbClr val="00B0F0"/>
                </a:solidFill>
              </a:rPr>
              <a:t>COURT/TRAINING/MEETING ROOM</a:t>
            </a:r>
            <a:endParaRPr lang="en-US" sz="2400" dirty="0">
              <a:solidFill>
                <a:srgbClr val="00B0F0"/>
              </a:solidFill>
            </a:endParaRPr>
          </a:p>
        </p:txBody>
      </p:sp>
    </p:spTree>
    <p:extLst>
      <p:ext uri="{BB962C8B-B14F-4D97-AF65-F5344CB8AC3E}">
        <p14:creationId xmlns:p14="http://schemas.microsoft.com/office/powerpoint/2010/main" val="292994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64" y="2057400"/>
            <a:ext cx="4064000" cy="3048000"/>
          </a:xfrm>
          <a:prstGeom prst="rect">
            <a:avLst/>
          </a:prstGeom>
        </p:spPr>
      </p:pic>
      <p:sp>
        <p:nvSpPr>
          <p:cNvPr id="5" name="TextBox 4"/>
          <p:cNvSpPr txBox="1"/>
          <p:nvPr/>
        </p:nvSpPr>
        <p:spPr>
          <a:xfrm>
            <a:off x="533400" y="990600"/>
            <a:ext cx="7620000" cy="523220"/>
          </a:xfrm>
          <a:prstGeom prst="rect">
            <a:avLst/>
          </a:prstGeom>
          <a:noFill/>
        </p:spPr>
        <p:txBody>
          <a:bodyPr wrap="square" rtlCol="0">
            <a:spAutoFit/>
          </a:bodyPr>
          <a:lstStyle/>
          <a:p>
            <a:pPr algn="ctr"/>
            <a:r>
              <a:rPr lang="en-US" sz="2800" dirty="0" smtClean="0">
                <a:solidFill>
                  <a:srgbClr val="00B0F0"/>
                </a:solidFill>
              </a:rPr>
              <a:t>COURT/TRAINING/MEETING ROOM</a:t>
            </a:r>
            <a:endParaRPr lang="en-US" sz="2800" dirty="0">
              <a:solidFill>
                <a:srgbClr val="00B0F0"/>
              </a:solidFill>
            </a:endParaRPr>
          </a:p>
        </p:txBody>
      </p:sp>
      <p:sp>
        <p:nvSpPr>
          <p:cNvPr id="6" name="TextBox 5"/>
          <p:cNvSpPr txBox="1"/>
          <p:nvPr/>
        </p:nvSpPr>
        <p:spPr>
          <a:xfrm>
            <a:off x="302164" y="5169462"/>
            <a:ext cx="3733800" cy="369332"/>
          </a:xfrm>
          <a:prstGeom prst="rect">
            <a:avLst/>
          </a:prstGeom>
          <a:noFill/>
        </p:spPr>
        <p:txBody>
          <a:bodyPr wrap="square" rtlCol="0">
            <a:spAutoFit/>
          </a:bodyPr>
          <a:lstStyle/>
          <a:p>
            <a:pPr algn="ctr"/>
            <a:r>
              <a:rPr lang="en-US" dirty="0" smtClean="0"/>
              <a:t>NORTH OGDEN JUSTICE COURT</a:t>
            </a:r>
            <a:endParaRPr lang="en-US" dirty="0"/>
          </a:p>
        </p:txBody>
      </p:sp>
      <p:sp>
        <p:nvSpPr>
          <p:cNvPr id="7" name="TextBox 6"/>
          <p:cNvSpPr txBox="1"/>
          <p:nvPr/>
        </p:nvSpPr>
        <p:spPr>
          <a:xfrm>
            <a:off x="4724400" y="5126164"/>
            <a:ext cx="3886200" cy="1200329"/>
          </a:xfrm>
          <a:prstGeom prst="rect">
            <a:avLst/>
          </a:prstGeom>
          <a:noFill/>
        </p:spPr>
        <p:txBody>
          <a:bodyPr wrap="square" rtlCol="0">
            <a:spAutoFit/>
          </a:bodyPr>
          <a:lstStyle/>
          <a:p>
            <a:pPr algn="ctr"/>
            <a:r>
              <a:rPr lang="en-US" dirty="0" smtClean="0"/>
              <a:t>THIS IS ACTUALLY BLUFFDALE CITY</a:t>
            </a:r>
          </a:p>
          <a:p>
            <a:pPr algn="ctr"/>
            <a:r>
              <a:rPr lang="en-US" dirty="0" smtClean="0"/>
              <a:t>TOOELE’S FACILITY DOES NOT HAVE A COURT</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238" y="2057400"/>
            <a:ext cx="4562874" cy="3048000"/>
          </a:xfrm>
          <a:prstGeom prst="rect">
            <a:avLst/>
          </a:prstGeom>
        </p:spPr>
      </p:pic>
    </p:spTree>
    <p:extLst>
      <p:ext uri="{BB962C8B-B14F-4D97-AF65-F5344CB8AC3E}">
        <p14:creationId xmlns:p14="http://schemas.microsoft.com/office/powerpoint/2010/main" val="1834319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6019800" cy="4524315"/>
          </a:xfrm>
          <a:prstGeom prst="rect">
            <a:avLst/>
          </a:prstGeom>
          <a:noFill/>
        </p:spPr>
        <p:txBody>
          <a:bodyPr wrap="square" rtlCol="0">
            <a:spAutoFit/>
          </a:bodyPr>
          <a:lstStyle/>
          <a:p>
            <a:pPr algn="ctr"/>
            <a:r>
              <a:rPr lang="en-US" sz="3600" dirty="0" smtClean="0">
                <a:solidFill>
                  <a:srgbClr val="00B0F0"/>
                </a:solidFill>
              </a:rPr>
              <a:t>THE FOLLOWING SLIDES ARE PHOTOS OF MODERN POLICE FACILITY FEATURES THAT ARE MISSING FROM THE NORTH OGDEN POLICE DEPARTMENT’S CURRENT FACILITY</a:t>
            </a:r>
            <a:endParaRPr lang="en-US" sz="3600" dirty="0">
              <a:solidFill>
                <a:srgbClr val="00B0F0"/>
              </a:solidFill>
            </a:endParaRPr>
          </a:p>
        </p:txBody>
      </p:sp>
    </p:spTree>
    <p:extLst>
      <p:ext uri="{BB962C8B-B14F-4D97-AF65-F5344CB8AC3E}">
        <p14:creationId xmlns:p14="http://schemas.microsoft.com/office/powerpoint/2010/main" val="1897385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315200" cy="4670509"/>
          </a:xfrm>
          <a:prstGeom prst="rect">
            <a:avLst/>
          </a:prstGeom>
          <a:noFill/>
        </p:spPr>
        <p:txBody>
          <a:bodyPr wrap="square" rtlCol="0">
            <a:spAutoFit/>
          </a:bodyPr>
          <a:lstStyle/>
          <a:p>
            <a:pPr algn="ctr">
              <a:lnSpc>
                <a:spcPct val="150000"/>
              </a:lnSpc>
            </a:pPr>
            <a:r>
              <a:rPr lang="en-US" sz="2000" dirty="0" smtClean="0"/>
              <a:t>A SECURE VESTIBULE IS IMPORTANT FOR SOMEONE NEEDING IMMEDIATE POLICE ASSISTANCE AFTER BUSINESS HOURS. MECHANISMS WOULD BE IN PLACE FOR THE PERSON TO LOCK THEMSELVES IN THE VESTIBULE AND IMMEDIATELY BE CONNECTED TO OUR DISPATCH CENTER. SPACE FOR LACTATION AND FOR DECOMPRESSION IS MANDATORY IN A NEW FACILITY. A SAFE AND SECURE AREA WHERE OFFICERS CAN GO AND WORK ON THEIR PHYSICAL FITNESS IS CRUCIAL. THIS AREA CAN ALSO BE UTILIZED BY OTHER CITY EMPLOYEES.</a:t>
            </a:r>
            <a:endParaRPr lang="en-US" sz="2000" dirty="0"/>
          </a:p>
        </p:txBody>
      </p:sp>
    </p:spTree>
    <p:extLst>
      <p:ext uri="{BB962C8B-B14F-4D97-AF65-F5344CB8AC3E}">
        <p14:creationId xmlns:p14="http://schemas.microsoft.com/office/powerpoint/2010/main" val="2384129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990600"/>
            <a:ext cx="3860800" cy="2895600"/>
          </a:xfrm>
          <a:prstGeom prst="rect">
            <a:avLst/>
          </a:prstGeom>
        </p:spPr>
      </p:pic>
      <p:sp>
        <p:nvSpPr>
          <p:cNvPr id="3" name="TextBox 2"/>
          <p:cNvSpPr txBox="1"/>
          <p:nvPr/>
        </p:nvSpPr>
        <p:spPr>
          <a:xfrm>
            <a:off x="849702" y="4038600"/>
            <a:ext cx="3124200" cy="646331"/>
          </a:xfrm>
          <a:prstGeom prst="rect">
            <a:avLst/>
          </a:prstGeom>
          <a:noFill/>
        </p:spPr>
        <p:txBody>
          <a:bodyPr wrap="square" rtlCol="0">
            <a:spAutoFit/>
          </a:bodyPr>
          <a:lstStyle/>
          <a:p>
            <a:pPr algn="ctr"/>
            <a:r>
              <a:rPr lang="en-US" dirty="0" smtClean="0"/>
              <a:t>SECURE AFTER HOURS VESTIBULE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57200"/>
            <a:ext cx="3251200" cy="2438400"/>
          </a:xfrm>
          <a:prstGeom prst="rect">
            <a:avLst/>
          </a:prstGeom>
        </p:spPr>
      </p:pic>
      <p:sp>
        <p:nvSpPr>
          <p:cNvPr id="5" name="TextBox 4"/>
          <p:cNvSpPr txBox="1"/>
          <p:nvPr/>
        </p:nvSpPr>
        <p:spPr>
          <a:xfrm>
            <a:off x="4940300" y="2895600"/>
            <a:ext cx="3429000" cy="646331"/>
          </a:xfrm>
          <a:prstGeom prst="rect">
            <a:avLst/>
          </a:prstGeom>
          <a:noFill/>
        </p:spPr>
        <p:txBody>
          <a:bodyPr wrap="square" rtlCol="0">
            <a:spAutoFit/>
          </a:bodyPr>
          <a:lstStyle/>
          <a:p>
            <a:pPr algn="ctr"/>
            <a:r>
              <a:rPr lang="en-US" dirty="0" smtClean="0"/>
              <a:t>DECOMPRESS/LACTATION ROOM</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638550"/>
            <a:ext cx="3073400" cy="2305050"/>
          </a:xfrm>
          <a:prstGeom prst="rect">
            <a:avLst/>
          </a:prstGeom>
        </p:spPr>
      </p:pic>
      <p:sp>
        <p:nvSpPr>
          <p:cNvPr id="7" name="TextBox 6"/>
          <p:cNvSpPr txBox="1"/>
          <p:nvPr/>
        </p:nvSpPr>
        <p:spPr>
          <a:xfrm>
            <a:off x="5194300" y="5943600"/>
            <a:ext cx="2895600" cy="369332"/>
          </a:xfrm>
          <a:prstGeom prst="rect">
            <a:avLst/>
          </a:prstGeom>
          <a:noFill/>
        </p:spPr>
        <p:txBody>
          <a:bodyPr wrap="square" rtlCol="0">
            <a:spAutoFit/>
          </a:bodyPr>
          <a:lstStyle/>
          <a:p>
            <a:pPr algn="ctr"/>
            <a:r>
              <a:rPr lang="en-US" dirty="0" smtClean="0"/>
              <a:t>FITNESS AREA</a:t>
            </a:r>
            <a:endParaRPr lang="en-US" dirty="0"/>
          </a:p>
        </p:txBody>
      </p:sp>
    </p:spTree>
    <p:extLst>
      <p:ext uri="{BB962C8B-B14F-4D97-AF65-F5344CB8AC3E}">
        <p14:creationId xmlns:p14="http://schemas.microsoft.com/office/powerpoint/2010/main" val="2861028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543800" cy="5262979"/>
          </a:xfrm>
          <a:prstGeom prst="rect">
            <a:avLst/>
          </a:prstGeom>
          <a:noFill/>
        </p:spPr>
        <p:txBody>
          <a:bodyPr wrap="square" rtlCol="0">
            <a:spAutoFit/>
          </a:bodyPr>
          <a:lstStyle/>
          <a:p>
            <a:pPr algn="ctr">
              <a:lnSpc>
                <a:spcPct val="200000"/>
              </a:lnSpc>
            </a:pPr>
            <a:r>
              <a:rPr lang="en-US" sz="2400" dirty="0" smtClean="0"/>
              <a:t>TO SAY OUR CURRENT FACILITY IS LACKING STORAGE IS AN UNDERSTATEMENT. WE HAVE ONE ROOM IN THE BUILDING WHICH IS DESIGNATED FOR STORAGE. NEARLY EVERY OCCUPANT OF AN OFFICE HAS, OUT OF NECESSITY, NEEDED TO UTILIZE FLOOR SPACE FOR STORAGE. </a:t>
            </a:r>
            <a:endParaRPr lang="en-US" sz="2400" dirty="0"/>
          </a:p>
        </p:txBody>
      </p:sp>
    </p:spTree>
    <p:extLst>
      <p:ext uri="{BB962C8B-B14F-4D97-AF65-F5344CB8AC3E}">
        <p14:creationId xmlns:p14="http://schemas.microsoft.com/office/powerpoint/2010/main" val="426235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ctr">
              <a:buNone/>
            </a:pPr>
            <a:r>
              <a:rPr lang="en-US" dirty="0" smtClean="0"/>
              <a:t>TOOELE CITY’S NEW POLICE DEPARTMENT WAS COMPLETED IN MARCH 2020. THE BUILDING THEY OCCUPIED PRIOR WAS ABOUT THE SAME AGE AS THE CURRENT NORTH OGDEN POLICE DEPARTMENT BUILDING. THE 5.7 MAGNITUDE EARTHQUAKE ON MARCH 18</a:t>
            </a:r>
            <a:r>
              <a:rPr lang="en-US" baseline="30000" dirty="0" smtClean="0"/>
              <a:t>TH</a:t>
            </a:r>
            <a:r>
              <a:rPr lang="en-US" dirty="0" smtClean="0"/>
              <a:t> DAMAGED TOOELE’S OLD BUILDING TO THE POINT THAT IT WAS CONDEMNED AND HAD TO BE IMMEDIATELY VACATED. FORTUNATELY THEIR NEW BUILDING WAS A FEW WEEKS AWAY FROM BEING FINISHED.</a:t>
            </a:r>
            <a:endParaRPr lang="en-US" dirty="0"/>
          </a:p>
        </p:txBody>
      </p:sp>
      <p:sp>
        <p:nvSpPr>
          <p:cNvPr id="3" name="Title 2"/>
          <p:cNvSpPr>
            <a:spLocks noGrp="1"/>
          </p:cNvSpPr>
          <p:nvPr>
            <p:ph type="title"/>
          </p:nvPr>
        </p:nvSpPr>
        <p:spPr/>
        <p:txBody>
          <a:bodyPr>
            <a:normAutofit/>
          </a:bodyPr>
          <a:lstStyle/>
          <a:p>
            <a:pPr algn="ctr"/>
            <a:r>
              <a:rPr lang="en-US" sz="4800" dirty="0" smtClean="0">
                <a:solidFill>
                  <a:srgbClr val="00B0F0"/>
                </a:solidFill>
              </a:rPr>
              <a:t>TOOELE PD</a:t>
            </a:r>
            <a:endParaRPr lang="en-US" sz="4800" dirty="0">
              <a:solidFill>
                <a:srgbClr val="00B0F0"/>
              </a:solidFill>
            </a:endParaRPr>
          </a:p>
        </p:txBody>
      </p:sp>
    </p:spTree>
    <p:extLst>
      <p:ext uri="{BB962C8B-B14F-4D97-AF65-F5344CB8AC3E}">
        <p14:creationId xmlns:p14="http://schemas.microsoft.com/office/powerpoint/2010/main" val="25490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447800"/>
            <a:ext cx="2540000" cy="1905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771900"/>
            <a:ext cx="2743200" cy="2057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483564"/>
            <a:ext cx="2501900" cy="18764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3771900"/>
            <a:ext cx="2743200" cy="2057400"/>
          </a:xfrm>
          <a:prstGeom prst="rect">
            <a:avLst/>
          </a:prstGeom>
        </p:spPr>
      </p:pic>
      <p:sp>
        <p:nvSpPr>
          <p:cNvPr id="6" name="TextBox 5"/>
          <p:cNvSpPr txBox="1"/>
          <p:nvPr/>
        </p:nvSpPr>
        <p:spPr>
          <a:xfrm>
            <a:off x="533400" y="609600"/>
            <a:ext cx="7924800" cy="523220"/>
          </a:xfrm>
          <a:prstGeom prst="rect">
            <a:avLst/>
          </a:prstGeom>
          <a:noFill/>
        </p:spPr>
        <p:txBody>
          <a:bodyPr wrap="square" rtlCol="0">
            <a:spAutoFit/>
          </a:bodyPr>
          <a:lstStyle/>
          <a:p>
            <a:pPr algn="ctr"/>
            <a:r>
              <a:rPr lang="en-US" sz="2800" dirty="0" smtClean="0">
                <a:solidFill>
                  <a:srgbClr val="00B0F0"/>
                </a:solidFill>
              </a:rPr>
              <a:t>STORAGE, STORAGE, STORAGE</a:t>
            </a:r>
            <a:endParaRPr lang="en-US" sz="2800" dirty="0">
              <a:solidFill>
                <a:srgbClr val="00B0F0"/>
              </a:solidFill>
            </a:endParaRPr>
          </a:p>
        </p:txBody>
      </p:sp>
    </p:spTree>
    <p:extLst>
      <p:ext uri="{BB962C8B-B14F-4D97-AF65-F5344CB8AC3E}">
        <p14:creationId xmlns:p14="http://schemas.microsoft.com/office/powerpoint/2010/main" val="1842973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200" cy="5632311"/>
          </a:xfrm>
          <a:prstGeom prst="rect">
            <a:avLst/>
          </a:prstGeom>
          <a:noFill/>
        </p:spPr>
        <p:txBody>
          <a:bodyPr wrap="square" rtlCol="0">
            <a:spAutoFit/>
          </a:bodyPr>
          <a:lstStyle/>
          <a:p>
            <a:pPr algn="ctr"/>
            <a:r>
              <a:rPr lang="en-US" sz="2400" dirty="0" smtClean="0"/>
              <a:t>QUARTERMASTER STORAGE IS ESSENTIALLY A PLACE TO STORE UNIFORM AND EQUIPMENT ITEMS ISSUED BY THE DEPARTMENT. </a:t>
            </a:r>
            <a:r>
              <a:rPr lang="en-US" sz="2400" dirty="0"/>
              <a:t>A</a:t>
            </a:r>
            <a:r>
              <a:rPr lang="en-US" sz="2400" dirty="0" smtClean="0"/>
              <a:t> PUBLIC PROPERTY PICKUP LOCATION IS WHERE THE EVIDENCE TECHNICIAN CAN EXCHANGE OR RELEASE ITEMS TO THE PUBLIC SAFELY. CURRENTLY WHEN OUR TECH RELEASES ITEMS SUCH AS KNIVES OR GUNS SHE HAS TO DO IT HAND TO HAND IN OUR FRONT LOBBY. THIS IS OBVIOUSLY A SAFETY CONCERN. </a:t>
            </a:r>
            <a:r>
              <a:rPr lang="en-US" sz="2400" dirty="0"/>
              <a:t>A</a:t>
            </a:r>
            <a:r>
              <a:rPr lang="en-US" sz="2400" dirty="0" smtClean="0"/>
              <a:t> DESIGNATED ICAC (INTERNET CRIMES AGAINST CHILDREN) OFFICE IS NEEDED DUE TO THE SENSITIVE MATERIAL RELATED TO THOSE CRIMES. THAT MATERIAL HAS STRICT GUIDELINES AS TO WHERE IT CAN BE STORED AND WHO CAN POSSESS IT.</a:t>
            </a:r>
            <a:endParaRPr lang="en-US" sz="2400" dirty="0"/>
          </a:p>
        </p:txBody>
      </p:sp>
    </p:spTree>
    <p:extLst>
      <p:ext uri="{BB962C8B-B14F-4D97-AF65-F5344CB8AC3E}">
        <p14:creationId xmlns:p14="http://schemas.microsoft.com/office/powerpoint/2010/main" val="374695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98402"/>
            <a:ext cx="3759200" cy="2819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7201"/>
            <a:ext cx="3532996" cy="2362200"/>
          </a:xfrm>
          <a:prstGeom prst="rect">
            <a:avLst/>
          </a:prstGeom>
        </p:spPr>
      </p:pic>
      <p:sp>
        <p:nvSpPr>
          <p:cNvPr id="4" name="TextBox 3"/>
          <p:cNvSpPr txBox="1"/>
          <p:nvPr/>
        </p:nvSpPr>
        <p:spPr>
          <a:xfrm>
            <a:off x="609600" y="4572000"/>
            <a:ext cx="3048000" cy="646331"/>
          </a:xfrm>
          <a:prstGeom prst="rect">
            <a:avLst/>
          </a:prstGeom>
          <a:noFill/>
        </p:spPr>
        <p:txBody>
          <a:bodyPr wrap="square" rtlCol="0">
            <a:spAutoFit/>
          </a:bodyPr>
          <a:lstStyle/>
          <a:p>
            <a:pPr algn="ctr"/>
            <a:r>
              <a:rPr lang="en-US" dirty="0" smtClean="0"/>
              <a:t>QUARTER MASTER STORAGE</a:t>
            </a:r>
            <a:endParaRPr lang="en-US" dirty="0"/>
          </a:p>
        </p:txBody>
      </p:sp>
      <p:sp>
        <p:nvSpPr>
          <p:cNvPr id="5" name="TextBox 4"/>
          <p:cNvSpPr txBox="1"/>
          <p:nvPr/>
        </p:nvSpPr>
        <p:spPr>
          <a:xfrm>
            <a:off x="4772324" y="2823436"/>
            <a:ext cx="3581400" cy="369332"/>
          </a:xfrm>
          <a:prstGeom prst="rect">
            <a:avLst/>
          </a:prstGeom>
          <a:noFill/>
        </p:spPr>
        <p:txBody>
          <a:bodyPr wrap="square" rtlCol="0">
            <a:spAutoFit/>
          </a:bodyPr>
          <a:lstStyle/>
          <a:p>
            <a:pPr algn="ctr"/>
            <a:r>
              <a:rPr lang="en-US" dirty="0" smtClean="0"/>
              <a:t>PUBLIC PROPERTY PICKUP</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583" y="3385795"/>
            <a:ext cx="3468013" cy="2372410"/>
          </a:xfrm>
          <a:prstGeom prst="rect">
            <a:avLst/>
          </a:prstGeom>
        </p:spPr>
      </p:pic>
      <p:sp>
        <p:nvSpPr>
          <p:cNvPr id="7" name="TextBox 6"/>
          <p:cNvSpPr txBox="1"/>
          <p:nvPr/>
        </p:nvSpPr>
        <p:spPr>
          <a:xfrm>
            <a:off x="4865583" y="5758205"/>
            <a:ext cx="3468013" cy="381000"/>
          </a:xfrm>
          <a:prstGeom prst="rect">
            <a:avLst/>
          </a:prstGeom>
          <a:noFill/>
        </p:spPr>
        <p:txBody>
          <a:bodyPr wrap="square" rtlCol="0">
            <a:spAutoFit/>
          </a:bodyPr>
          <a:lstStyle/>
          <a:p>
            <a:pPr algn="ctr"/>
            <a:r>
              <a:rPr lang="en-US" dirty="0" smtClean="0"/>
              <a:t>DESIGNATED ICAC OFFICE</a:t>
            </a:r>
            <a:endParaRPr lang="en-US" dirty="0"/>
          </a:p>
        </p:txBody>
      </p:sp>
    </p:spTree>
    <p:extLst>
      <p:ext uri="{BB962C8B-B14F-4D97-AF65-F5344CB8AC3E}">
        <p14:creationId xmlns:p14="http://schemas.microsoft.com/office/powerpoint/2010/main" val="3621913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696200" cy="5132174"/>
          </a:xfrm>
          <a:prstGeom prst="rect">
            <a:avLst/>
          </a:prstGeom>
          <a:noFill/>
        </p:spPr>
        <p:txBody>
          <a:bodyPr wrap="square" rtlCol="0">
            <a:spAutoFit/>
          </a:bodyPr>
          <a:lstStyle/>
          <a:p>
            <a:pPr algn="ctr">
              <a:lnSpc>
                <a:spcPct val="150000"/>
              </a:lnSpc>
            </a:pPr>
            <a:r>
              <a:rPr lang="en-US" sz="2000" dirty="0" smtClean="0"/>
              <a:t>WE CURRENTLY HAVE NO DESIGNATED STORAGE FOR DEPARTMENT OWNED FIREARMS AND MUNITIONS. AN ARMORY WOULD BE A SECURE PLACE FOR OUR RANGE MASTER TO STORE THESE ITEMS. THE OFFICERS ARE REQUIRED TO KEEP THEIR FIREARMS MAINTAINED AND CLEAN AT ALL TIMES. WITHOUT A SPACE DESIGNATED FOR THAT IT IS OFTEN DONE ON THE NEAREST DESK. OFFICERS AND DETAINEES ARE OFTEN EXPOSED TO FLUIDS AND MATERIALS THAT ARE BOTH DANGEROUS AND/OR UNPLEASANT. A PLACE TO DECONTAMINATE OR WASH PERSONS AND UNIFORMS IS ESSENTIAL.</a:t>
            </a:r>
            <a:endParaRPr lang="en-US" sz="2000" dirty="0"/>
          </a:p>
        </p:txBody>
      </p:sp>
    </p:spTree>
    <p:extLst>
      <p:ext uri="{BB962C8B-B14F-4D97-AF65-F5344CB8AC3E}">
        <p14:creationId xmlns:p14="http://schemas.microsoft.com/office/powerpoint/2010/main" val="211041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04800"/>
            <a:ext cx="3429000" cy="25717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52113"/>
            <a:ext cx="3810000" cy="2857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943" y="3771900"/>
            <a:ext cx="2743200" cy="2057400"/>
          </a:xfrm>
          <a:prstGeom prst="rect">
            <a:avLst/>
          </a:prstGeom>
        </p:spPr>
      </p:pic>
      <p:sp>
        <p:nvSpPr>
          <p:cNvPr id="6" name="TextBox 5"/>
          <p:cNvSpPr txBox="1"/>
          <p:nvPr/>
        </p:nvSpPr>
        <p:spPr>
          <a:xfrm>
            <a:off x="1066800" y="4431268"/>
            <a:ext cx="2590800" cy="369332"/>
          </a:xfrm>
          <a:prstGeom prst="rect">
            <a:avLst/>
          </a:prstGeom>
          <a:noFill/>
        </p:spPr>
        <p:txBody>
          <a:bodyPr wrap="square" rtlCol="0">
            <a:spAutoFit/>
          </a:bodyPr>
          <a:lstStyle/>
          <a:p>
            <a:pPr algn="ctr"/>
            <a:r>
              <a:rPr lang="en-US" dirty="0" smtClean="0"/>
              <a:t>ARMORY</a:t>
            </a:r>
            <a:endParaRPr lang="en-US" dirty="0"/>
          </a:p>
        </p:txBody>
      </p:sp>
      <p:sp>
        <p:nvSpPr>
          <p:cNvPr id="7" name="TextBox 6"/>
          <p:cNvSpPr txBox="1"/>
          <p:nvPr/>
        </p:nvSpPr>
        <p:spPr>
          <a:xfrm>
            <a:off x="4970971" y="2880863"/>
            <a:ext cx="3393057" cy="369332"/>
          </a:xfrm>
          <a:prstGeom prst="rect">
            <a:avLst/>
          </a:prstGeom>
          <a:noFill/>
        </p:spPr>
        <p:txBody>
          <a:bodyPr wrap="square" rtlCol="0">
            <a:spAutoFit/>
          </a:bodyPr>
          <a:lstStyle/>
          <a:p>
            <a:pPr algn="ctr"/>
            <a:r>
              <a:rPr lang="en-US" dirty="0" smtClean="0"/>
              <a:t>FIREARMS MAINTENANCE</a:t>
            </a:r>
            <a:endParaRPr lang="en-US" dirty="0"/>
          </a:p>
        </p:txBody>
      </p:sp>
      <p:sp>
        <p:nvSpPr>
          <p:cNvPr id="8" name="TextBox 7"/>
          <p:cNvSpPr txBox="1"/>
          <p:nvPr/>
        </p:nvSpPr>
        <p:spPr>
          <a:xfrm>
            <a:off x="4876800" y="5829300"/>
            <a:ext cx="3276600" cy="369332"/>
          </a:xfrm>
          <a:prstGeom prst="rect">
            <a:avLst/>
          </a:prstGeom>
          <a:noFill/>
        </p:spPr>
        <p:txBody>
          <a:bodyPr wrap="square" rtlCol="0">
            <a:spAutoFit/>
          </a:bodyPr>
          <a:lstStyle/>
          <a:p>
            <a:r>
              <a:rPr lang="en-US" dirty="0" smtClean="0"/>
              <a:t>DECONTAMINATION AREA</a:t>
            </a:r>
            <a:endParaRPr lang="en-US" dirty="0"/>
          </a:p>
        </p:txBody>
      </p:sp>
    </p:spTree>
    <p:extLst>
      <p:ext uri="{BB962C8B-B14F-4D97-AF65-F5344CB8AC3E}">
        <p14:creationId xmlns:p14="http://schemas.microsoft.com/office/powerpoint/2010/main" val="2375501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934200" cy="4893647"/>
          </a:xfrm>
          <a:prstGeom prst="rect">
            <a:avLst/>
          </a:prstGeom>
          <a:noFill/>
        </p:spPr>
        <p:txBody>
          <a:bodyPr wrap="square" rtlCol="0">
            <a:spAutoFit/>
          </a:bodyPr>
          <a:lstStyle/>
          <a:p>
            <a:pPr algn="ctr"/>
            <a:r>
              <a:rPr lang="en-US" sz="2400" dirty="0" smtClean="0"/>
              <a:t>AS NOTED PREVIOUSLY, COVERED PARKING AND A PLACE FOR VEHICLE AND BULK STORAGE ARE WAYS TO HELP STAFF EFFICIENTLY AND EFFECTIVELY COMPLETE THEIR TASKS. IN THE CASE AN OFFICER HAS BEEN DISPATCHED TO AN EMERGENCY CALL, THE TIME IT TAKES TO CLEAN SNOW FROM A CAR COULD MEAN THE DIFFFERENCE BETWEEN LIFE AND DEATH. THE ONSITE ANCILLARY BUILDING POSITIONED WITHIN THE SECURE PARKING AREA IS JUST ANOTHER WAY TO ENSURE THE SECURITY OF PUBLIC PROPERTY.</a:t>
            </a:r>
            <a:endParaRPr lang="en-US" sz="2400" dirty="0"/>
          </a:p>
        </p:txBody>
      </p:sp>
    </p:spTree>
    <p:extLst>
      <p:ext uri="{BB962C8B-B14F-4D97-AF65-F5344CB8AC3E}">
        <p14:creationId xmlns:p14="http://schemas.microsoft.com/office/powerpoint/2010/main" val="471581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52600"/>
            <a:ext cx="3048000"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609600"/>
            <a:ext cx="2641600" cy="1981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400" y="3505200"/>
            <a:ext cx="3048000" cy="2286000"/>
          </a:xfrm>
          <a:prstGeom prst="rect">
            <a:avLst/>
          </a:prstGeom>
        </p:spPr>
      </p:pic>
      <p:sp>
        <p:nvSpPr>
          <p:cNvPr id="5" name="TextBox 4"/>
          <p:cNvSpPr txBox="1"/>
          <p:nvPr/>
        </p:nvSpPr>
        <p:spPr>
          <a:xfrm>
            <a:off x="609600" y="4114800"/>
            <a:ext cx="2819400" cy="923330"/>
          </a:xfrm>
          <a:prstGeom prst="rect">
            <a:avLst/>
          </a:prstGeom>
          <a:noFill/>
        </p:spPr>
        <p:txBody>
          <a:bodyPr wrap="square" rtlCol="0">
            <a:spAutoFit/>
          </a:bodyPr>
          <a:lstStyle/>
          <a:p>
            <a:pPr algn="ctr"/>
            <a:r>
              <a:rPr lang="en-US" dirty="0" smtClean="0"/>
              <a:t>PATROL COVERED PARKING</a:t>
            </a:r>
          </a:p>
          <a:p>
            <a:pPr algn="ctr"/>
            <a:r>
              <a:rPr lang="en-US" dirty="0" smtClean="0"/>
              <a:t>SNOW/HEAT</a:t>
            </a:r>
            <a:endParaRPr lang="en-US" dirty="0"/>
          </a:p>
        </p:txBody>
      </p:sp>
      <p:sp>
        <p:nvSpPr>
          <p:cNvPr id="6" name="TextBox 5"/>
          <p:cNvSpPr txBox="1"/>
          <p:nvPr/>
        </p:nvSpPr>
        <p:spPr>
          <a:xfrm>
            <a:off x="4862423" y="2599426"/>
            <a:ext cx="2641600" cy="381000"/>
          </a:xfrm>
          <a:prstGeom prst="rect">
            <a:avLst/>
          </a:prstGeom>
          <a:noFill/>
        </p:spPr>
        <p:txBody>
          <a:bodyPr wrap="square" rtlCol="0">
            <a:spAutoFit/>
          </a:bodyPr>
          <a:lstStyle/>
          <a:p>
            <a:pPr algn="ctr"/>
            <a:r>
              <a:rPr lang="en-US" dirty="0" smtClean="0"/>
              <a:t>VEHICLE EXAM BAY</a:t>
            </a:r>
            <a:endParaRPr lang="en-US" dirty="0"/>
          </a:p>
        </p:txBody>
      </p:sp>
      <p:sp>
        <p:nvSpPr>
          <p:cNvPr id="7" name="TextBox 6"/>
          <p:cNvSpPr txBox="1"/>
          <p:nvPr/>
        </p:nvSpPr>
        <p:spPr>
          <a:xfrm>
            <a:off x="4484777" y="5791200"/>
            <a:ext cx="3033623" cy="369332"/>
          </a:xfrm>
          <a:prstGeom prst="rect">
            <a:avLst/>
          </a:prstGeom>
          <a:noFill/>
        </p:spPr>
        <p:txBody>
          <a:bodyPr wrap="square" rtlCol="0">
            <a:spAutoFit/>
          </a:bodyPr>
          <a:lstStyle/>
          <a:p>
            <a:pPr algn="ctr"/>
            <a:r>
              <a:rPr lang="en-US" dirty="0" smtClean="0"/>
              <a:t>BULK STORAGE</a:t>
            </a:r>
            <a:endParaRPr lang="en-US" dirty="0"/>
          </a:p>
        </p:txBody>
      </p:sp>
    </p:spTree>
    <p:extLst>
      <p:ext uri="{BB962C8B-B14F-4D97-AF65-F5344CB8AC3E}">
        <p14:creationId xmlns:p14="http://schemas.microsoft.com/office/powerpoint/2010/main" val="242483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838200"/>
            <a:ext cx="7696200" cy="4832092"/>
          </a:xfrm>
          <a:prstGeom prst="rect">
            <a:avLst/>
          </a:prstGeom>
          <a:noFill/>
        </p:spPr>
        <p:txBody>
          <a:bodyPr wrap="square" rtlCol="0">
            <a:spAutoFit/>
          </a:bodyPr>
          <a:lstStyle/>
          <a:p>
            <a:pPr algn="ctr"/>
            <a:r>
              <a:rPr lang="en-US" sz="2800" dirty="0" smtClean="0">
                <a:solidFill>
                  <a:srgbClr val="00B0F0"/>
                </a:solidFill>
              </a:rPr>
              <a:t>THANK YOU FOR JOINING US ON THE VIRTUAL TOUR OF THE NORTH OGDEN POLICE DEPARTMENT AS IT COMPARES TO A MODERN, UP-TO-DATE, FACILITY. IF YOU HAVE ANY QUESTIONS OR WOULD LIKE MORE INFORMATION PLEASE REACH OUT TO THE NORTH OGDEN POLICE DEPARTMENT. PHONE 801-782-7219</a:t>
            </a:r>
          </a:p>
          <a:p>
            <a:pPr algn="ctr"/>
            <a:r>
              <a:rPr lang="en-US" sz="2800" dirty="0" smtClean="0">
                <a:solidFill>
                  <a:srgbClr val="FFC000"/>
                </a:solidFill>
              </a:rPr>
              <a:t>SPECIAL THANKS TO CHIEF KIRBY AND HIS STAFF AT THE TOOELE POLICE DEPARTMENT.</a:t>
            </a:r>
            <a:endParaRPr lang="en-US" sz="2800" dirty="0">
              <a:solidFill>
                <a:srgbClr val="FFC000"/>
              </a:solidFill>
            </a:endParaRPr>
          </a:p>
        </p:txBody>
      </p:sp>
    </p:spTree>
    <p:extLst>
      <p:ext uri="{BB962C8B-B14F-4D97-AF65-F5344CB8AC3E}">
        <p14:creationId xmlns:p14="http://schemas.microsoft.com/office/powerpoint/2010/main" val="246237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506_09323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70217" y="2286000"/>
            <a:ext cx="4114800" cy="3086100"/>
          </a:xfrm>
          <a:prstGeom prst="rect">
            <a:avLst/>
          </a:prstGeom>
          <a:noFill/>
          <a:ln>
            <a:noFill/>
          </a:ln>
        </p:spPr>
      </p:pic>
      <p:pic>
        <p:nvPicPr>
          <p:cNvPr id="3" name="Picture 2" descr="20200416_12142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4641730" y="2286000"/>
            <a:ext cx="4114800" cy="3086100"/>
          </a:xfrm>
          <a:prstGeom prst="rect">
            <a:avLst/>
          </a:prstGeom>
          <a:noFill/>
          <a:ln>
            <a:noFill/>
          </a:ln>
        </p:spPr>
      </p:pic>
      <p:sp>
        <p:nvSpPr>
          <p:cNvPr id="5" name="TextBox 4"/>
          <p:cNvSpPr txBox="1"/>
          <p:nvPr/>
        </p:nvSpPr>
        <p:spPr>
          <a:xfrm>
            <a:off x="760562" y="1066800"/>
            <a:ext cx="7391400" cy="584775"/>
          </a:xfrm>
          <a:prstGeom prst="rect">
            <a:avLst/>
          </a:prstGeom>
          <a:noFill/>
        </p:spPr>
        <p:txBody>
          <a:bodyPr wrap="square" rtlCol="0">
            <a:spAutoFit/>
          </a:bodyPr>
          <a:lstStyle/>
          <a:p>
            <a:pPr algn="ctr"/>
            <a:r>
              <a:rPr lang="en-US" sz="3200" dirty="0" smtClean="0">
                <a:solidFill>
                  <a:srgbClr val="00B0F0"/>
                </a:solidFill>
              </a:rPr>
              <a:t>OUTSIDE AND PUBLIC ENTRANCE</a:t>
            </a:r>
            <a:endParaRPr lang="en-US" sz="3200" dirty="0">
              <a:solidFill>
                <a:srgbClr val="00B0F0"/>
              </a:solidFill>
            </a:endParaRPr>
          </a:p>
        </p:txBody>
      </p:sp>
      <p:sp>
        <p:nvSpPr>
          <p:cNvPr id="6" name="TextBox 5"/>
          <p:cNvSpPr txBox="1"/>
          <p:nvPr/>
        </p:nvSpPr>
        <p:spPr>
          <a:xfrm>
            <a:off x="1143000" y="5562600"/>
            <a:ext cx="2590800" cy="369332"/>
          </a:xfrm>
          <a:prstGeom prst="rect">
            <a:avLst/>
          </a:prstGeom>
          <a:noFill/>
        </p:spPr>
        <p:txBody>
          <a:bodyPr wrap="square" rtlCol="0">
            <a:spAutoFit/>
          </a:bodyPr>
          <a:lstStyle/>
          <a:p>
            <a:r>
              <a:rPr lang="en-US" dirty="0" smtClean="0"/>
              <a:t>NORTH OGDEN PD</a:t>
            </a:r>
            <a:endParaRPr lang="en-US" dirty="0"/>
          </a:p>
        </p:txBody>
      </p:sp>
      <p:sp>
        <p:nvSpPr>
          <p:cNvPr id="7" name="TextBox 6"/>
          <p:cNvSpPr txBox="1"/>
          <p:nvPr/>
        </p:nvSpPr>
        <p:spPr>
          <a:xfrm>
            <a:off x="5334000" y="5562600"/>
            <a:ext cx="2667000" cy="369332"/>
          </a:xfrm>
          <a:prstGeom prst="rect">
            <a:avLst/>
          </a:prstGeom>
          <a:noFill/>
        </p:spPr>
        <p:txBody>
          <a:bodyPr wrap="square" rtlCol="0">
            <a:spAutoFit/>
          </a:bodyPr>
          <a:lstStyle/>
          <a:p>
            <a:pPr algn="ctr"/>
            <a:r>
              <a:rPr lang="en-US" dirty="0" smtClean="0"/>
              <a:t>TOOELE PD</a:t>
            </a:r>
            <a:endParaRPr lang="en-US" dirty="0"/>
          </a:p>
        </p:txBody>
      </p:sp>
    </p:spTree>
    <p:extLst>
      <p:ext uri="{BB962C8B-B14F-4D97-AF65-F5344CB8AC3E}">
        <p14:creationId xmlns:p14="http://schemas.microsoft.com/office/powerpoint/2010/main" val="227798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00200"/>
            <a:ext cx="7696200" cy="3785652"/>
          </a:xfrm>
          <a:prstGeom prst="rect">
            <a:avLst/>
          </a:prstGeom>
          <a:noFill/>
        </p:spPr>
        <p:txBody>
          <a:bodyPr wrap="square" rtlCol="0">
            <a:spAutoFit/>
          </a:bodyPr>
          <a:lstStyle/>
          <a:p>
            <a:pPr algn="ctr"/>
            <a:r>
              <a:rPr lang="en-US" sz="2400" dirty="0" smtClean="0"/>
              <a:t>THE NOPD LOBBY IS SHARED BETWEEN THE COURT AND THE POLICE. THE PROXIMITY OF THE COURT AND POLICE RECEPTION AREAS ARE A PROBLEM DUE TO PUBLIC PERCEPTION OF BIAS AND COLLABORATION BETWEEN THE TWO ENTITIES. THE SMALL LOBBY AREA CAN BE EXTREMELY CONGESTED ON COURT DAYS. CITIZENS AND STAFF FIND IT DIFFICULT TO CONDUCT BUSINESS AT THE WINDOWS DUE TO THE CONGESTION AND NOISE.</a:t>
            </a:r>
            <a:endParaRPr lang="en-US" sz="2400" dirty="0"/>
          </a:p>
        </p:txBody>
      </p:sp>
      <p:sp>
        <p:nvSpPr>
          <p:cNvPr id="3" name="TextBox 2"/>
          <p:cNvSpPr txBox="1"/>
          <p:nvPr/>
        </p:nvSpPr>
        <p:spPr>
          <a:xfrm>
            <a:off x="647700" y="676372"/>
            <a:ext cx="7772400" cy="461665"/>
          </a:xfrm>
          <a:prstGeom prst="rect">
            <a:avLst/>
          </a:prstGeom>
          <a:noFill/>
        </p:spPr>
        <p:txBody>
          <a:bodyPr wrap="square" rtlCol="0">
            <a:spAutoFit/>
          </a:bodyPr>
          <a:lstStyle/>
          <a:p>
            <a:pPr algn="ctr"/>
            <a:r>
              <a:rPr lang="en-US" sz="2400" dirty="0" smtClean="0">
                <a:solidFill>
                  <a:srgbClr val="00B0F0"/>
                </a:solidFill>
              </a:rPr>
              <a:t>FRONT LOBBY – OPEN TO THE PUBLIC</a:t>
            </a:r>
            <a:endParaRPr lang="en-US" sz="2400" dirty="0">
              <a:solidFill>
                <a:srgbClr val="00B0F0"/>
              </a:solidFill>
            </a:endParaRPr>
          </a:p>
        </p:txBody>
      </p:sp>
    </p:spTree>
    <p:extLst>
      <p:ext uri="{BB962C8B-B14F-4D97-AF65-F5344CB8AC3E}">
        <p14:creationId xmlns:p14="http://schemas.microsoft.com/office/powerpoint/2010/main" val="280310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0" y="1752600"/>
            <a:ext cx="2438400" cy="1828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995217"/>
            <a:ext cx="4202706" cy="3172365"/>
          </a:xfrm>
          <a:prstGeom prst="rect">
            <a:avLst/>
          </a:prstGeom>
        </p:spPr>
      </p:pic>
      <p:sp>
        <p:nvSpPr>
          <p:cNvPr id="4" name="TextBox 3"/>
          <p:cNvSpPr txBox="1"/>
          <p:nvPr/>
        </p:nvSpPr>
        <p:spPr>
          <a:xfrm>
            <a:off x="800100" y="970472"/>
            <a:ext cx="7239000" cy="461665"/>
          </a:xfrm>
          <a:prstGeom prst="rect">
            <a:avLst/>
          </a:prstGeom>
          <a:noFill/>
        </p:spPr>
        <p:txBody>
          <a:bodyPr wrap="square" rtlCol="0">
            <a:spAutoFit/>
          </a:bodyPr>
          <a:lstStyle/>
          <a:p>
            <a:pPr algn="ctr"/>
            <a:r>
              <a:rPr lang="en-US" sz="2400" dirty="0" smtClean="0">
                <a:solidFill>
                  <a:srgbClr val="00B0F0"/>
                </a:solidFill>
              </a:rPr>
              <a:t>FRONT LOBBY – OPEN TO THE PUBLIC</a:t>
            </a:r>
            <a:endParaRPr lang="en-US" sz="2400" dirty="0">
              <a:solidFill>
                <a:srgbClr val="00B0F0"/>
              </a:solidFill>
            </a:endParaRPr>
          </a:p>
        </p:txBody>
      </p:sp>
      <p:sp>
        <p:nvSpPr>
          <p:cNvPr id="5" name="TextBox 4"/>
          <p:cNvSpPr txBox="1"/>
          <p:nvPr/>
        </p:nvSpPr>
        <p:spPr>
          <a:xfrm>
            <a:off x="1143000" y="5767560"/>
            <a:ext cx="2286000" cy="369332"/>
          </a:xfrm>
          <a:prstGeom prst="rect">
            <a:avLst/>
          </a:prstGeom>
          <a:noFill/>
        </p:spPr>
        <p:txBody>
          <a:bodyPr wrap="square" rtlCol="0">
            <a:spAutoFit/>
          </a:bodyPr>
          <a:lstStyle/>
          <a:p>
            <a:r>
              <a:rPr lang="en-US" dirty="0" smtClean="0"/>
              <a:t>NORTH OGDEN PD</a:t>
            </a:r>
            <a:endParaRPr lang="en-US" dirty="0"/>
          </a:p>
        </p:txBody>
      </p:sp>
      <p:sp>
        <p:nvSpPr>
          <p:cNvPr id="6" name="TextBox 5"/>
          <p:cNvSpPr txBox="1"/>
          <p:nvPr/>
        </p:nvSpPr>
        <p:spPr>
          <a:xfrm>
            <a:off x="5791200" y="5767560"/>
            <a:ext cx="2057400" cy="369332"/>
          </a:xfrm>
          <a:prstGeom prst="rect">
            <a:avLst/>
          </a:prstGeom>
          <a:noFill/>
        </p:spPr>
        <p:txBody>
          <a:bodyPr wrap="square" rtlCol="0">
            <a:spAutoFit/>
          </a:bodyPr>
          <a:lstStyle/>
          <a:p>
            <a:r>
              <a:rPr lang="en-US" dirty="0" smtClean="0"/>
              <a:t>TOOELE PD</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026" y="3788251"/>
            <a:ext cx="2445948" cy="1834461"/>
          </a:xfrm>
          <a:prstGeom prst="rect">
            <a:avLst/>
          </a:prstGeom>
        </p:spPr>
      </p:pic>
    </p:spTree>
    <p:extLst>
      <p:ext uri="{BB962C8B-B14F-4D97-AF65-F5344CB8AC3E}">
        <p14:creationId xmlns:p14="http://schemas.microsoft.com/office/powerpoint/2010/main" val="1747878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177" y="1376065"/>
            <a:ext cx="7620000" cy="4893647"/>
          </a:xfrm>
          <a:prstGeom prst="rect">
            <a:avLst/>
          </a:prstGeom>
          <a:noFill/>
        </p:spPr>
        <p:txBody>
          <a:bodyPr wrap="square" rtlCol="0">
            <a:spAutoFit/>
          </a:bodyPr>
          <a:lstStyle/>
          <a:p>
            <a:pPr algn="ctr"/>
            <a:r>
              <a:rPr lang="en-US" sz="2400" dirty="0" smtClean="0"/>
              <a:t>THE NEXT SLIDE SHOWS THE RECEPTION AND RECORDS DEPARTMENT AREA. THE NORTH OGDEN PHOTO AGAIN SHOWS POLICE AND COURT OCCUPYING THE SAME SPACE. PREFERABLY THESE ENTITIES ARE </a:t>
            </a:r>
            <a:r>
              <a:rPr lang="en-US" sz="2400" dirty="0" smtClean="0"/>
              <a:t>SEPARATED</a:t>
            </a:r>
            <a:r>
              <a:rPr lang="en-US" sz="2400" dirty="0" smtClean="0"/>
              <a:t>. NOT SHOWN IN THE TOOELE PHOTO IS THE ADDITIONAL OFFICES AND STORAGE TO THE SIDE FOR ADDITIONAL SUPPORT STAFF SUCH AS ANIMAL CONTROL, CODE ENFORCEMENT, AND RECORDS STORAGE. THE STAFF OCCUPYING THIS AREA IN TOOELE HAVE THE ADDED SECURITY OF </a:t>
            </a:r>
            <a:r>
              <a:rPr lang="en-US" sz="2400" dirty="0" smtClean="0"/>
              <a:t>BALLISTIC </a:t>
            </a:r>
            <a:r>
              <a:rPr lang="en-US" sz="2400" dirty="0" smtClean="0"/>
              <a:t>WALLS AND WINDOWS </a:t>
            </a:r>
            <a:r>
              <a:rPr lang="en-US" sz="2400" dirty="0" smtClean="0"/>
              <a:t>SEPARATING </a:t>
            </a:r>
            <a:r>
              <a:rPr lang="en-US" sz="2400" dirty="0" smtClean="0"/>
              <a:t>THEM FROM ANY THREATS.</a:t>
            </a:r>
            <a:endParaRPr lang="en-US" sz="2400" dirty="0"/>
          </a:p>
        </p:txBody>
      </p:sp>
      <p:sp>
        <p:nvSpPr>
          <p:cNvPr id="3" name="TextBox 2"/>
          <p:cNvSpPr txBox="1"/>
          <p:nvPr/>
        </p:nvSpPr>
        <p:spPr>
          <a:xfrm>
            <a:off x="977660" y="533400"/>
            <a:ext cx="6858000" cy="461665"/>
          </a:xfrm>
          <a:prstGeom prst="rect">
            <a:avLst/>
          </a:prstGeom>
          <a:noFill/>
        </p:spPr>
        <p:txBody>
          <a:bodyPr wrap="square" rtlCol="0">
            <a:spAutoFit/>
          </a:bodyPr>
          <a:lstStyle/>
          <a:p>
            <a:pPr algn="ctr"/>
            <a:r>
              <a:rPr lang="en-US" sz="2400" dirty="0" smtClean="0">
                <a:solidFill>
                  <a:srgbClr val="00B0F0"/>
                </a:solidFill>
              </a:rPr>
              <a:t>RECORDS DEPARTMENT AND SUPPORT STAFF</a:t>
            </a:r>
            <a:endParaRPr lang="en-US" sz="2400" dirty="0">
              <a:solidFill>
                <a:srgbClr val="00B0F0"/>
              </a:solidFill>
            </a:endParaRPr>
          </a:p>
        </p:txBody>
      </p:sp>
    </p:spTree>
    <p:extLst>
      <p:ext uri="{BB962C8B-B14F-4D97-AF65-F5344CB8AC3E}">
        <p14:creationId xmlns:p14="http://schemas.microsoft.com/office/powerpoint/2010/main" val="386598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057400"/>
            <a:ext cx="3810000" cy="2857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057400"/>
            <a:ext cx="3810000" cy="2857500"/>
          </a:xfrm>
          <a:prstGeom prst="rect">
            <a:avLst/>
          </a:prstGeom>
        </p:spPr>
      </p:pic>
      <p:sp>
        <p:nvSpPr>
          <p:cNvPr id="5" name="TextBox 4"/>
          <p:cNvSpPr txBox="1"/>
          <p:nvPr/>
        </p:nvSpPr>
        <p:spPr>
          <a:xfrm>
            <a:off x="609600" y="1060817"/>
            <a:ext cx="8077200" cy="523220"/>
          </a:xfrm>
          <a:prstGeom prst="rect">
            <a:avLst/>
          </a:prstGeom>
          <a:noFill/>
        </p:spPr>
        <p:txBody>
          <a:bodyPr wrap="square" rtlCol="0">
            <a:spAutoFit/>
          </a:bodyPr>
          <a:lstStyle/>
          <a:p>
            <a:pPr algn="ctr"/>
            <a:r>
              <a:rPr lang="en-US" sz="2800" dirty="0" smtClean="0">
                <a:solidFill>
                  <a:srgbClr val="00B0F0"/>
                </a:solidFill>
              </a:rPr>
              <a:t>RECORDS DEPARTMENT AND SUPPORT STAFF</a:t>
            </a:r>
            <a:endParaRPr lang="en-US" sz="2800" dirty="0">
              <a:solidFill>
                <a:srgbClr val="00B0F0"/>
              </a:solidFill>
            </a:endParaRPr>
          </a:p>
        </p:txBody>
      </p:sp>
      <p:sp>
        <p:nvSpPr>
          <p:cNvPr id="6" name="TextBox 5"/>
          <p:cNvSpPr txBox="1"/>
          <p:nvPr/>
        </p:nvSpPr>
        <p:spPr>
          <a:xfrm>
            <a:off x="1447800" y="5097962"/>
            <a:ext cx="2286000" cy="369332"/>
          </a:xfrm>
          <a:prstGeom prst="rect">
            <a:avLst/>
          </a:prstGeom>
          <a:noFill/>
        </p:spPr>
        <p:txBody>
          <a:bodyPr wrap="square" rtlCol="0">
            <a:spAutoFit/>
          </a:bodyPr>
          <a:lstStyle/>
          <a:p>
            <a:r>
              <a:rPr lang="en-US" dirty="0" smtClean="0"/>
              <a:t>NORTH OGDEN PD</a:t>
            </a:r>
            <a:endParaRPr lang="en-US" dirty="0"/>
          </a:p>
        </p:txBody>
      </p:sp>
      <p:sp>
        <p:nvSpPr>
          <p:cNvPr id="7" name="TextBox 6"/>
          <p:cNvSpPr txBox="1"/>
          <p:nvPr/>
        </p:nvSpPr>
        <p:spPr>
          <a:xfrm>
            <a:off x="5905500" y="5092128"/>
            <a:ext cx="1447800" cy="381000"/>
          </a:xfrm>
          <a:prstGeom prst="rect">
            <a:avLst/>
          </a:prstGeom>
          <a:noFill/>
        </p:spPr>
        <p:txBody>
          <a:bodyPr wrap="square" rtlCol="0">
            <a:spAutoFit/>
          </a:bodyPr>
          <a:lstStyle/>
          <a:p>
            <a:r>
              <a:rPr lang="en-US" dirty="0" smtClean="0"/>
              <a:t>TOOELE PD</a:t>
            </a:r>
            <a:endParaRPr lang="en-US" dirty="0"/>
          </a:p>
        </p:txBody>
      </p:sp>
    </p:spTree>
    <p:extLst>
      <p:ext uri="{BB962C8B-B14F-4D97-AF65-F5344CB8AC3E}">
        <p14:creationId xmlns:p14="http://schemas.microsoft.com/office/powerpoint/2010/main" val="2223107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378</TotalTime>
  <Words>1958</Words>
  <Application>Microsoft Office PowerPoint</Application>
  <PresentationFormat>On-screen Show (4:3)</PresentationFormat>
  <Paragraphs>125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NORTH OGDEN POLICE DEPARTMENT  AND JUSTICE COURT    </vt:lpstr>
      <vt:lpstr>WELCOME TO OUR TOUR</vt:lpstr>
      <vt:lpstr>THE NORTH OGDEN FACILITY</vt:lpstr>
      <vt:lpstr>TOOELE 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OGDEN  POLICE DEPARTMENT  AND JUSTICE COURT    PHOTOGRAPHIC FACILITY TOUR</dc:title>
  <dc:creator>Dirk Quinney</dc:creator>
  <cp:lastModifiedBy>Dirk Quinney</cp:lastModifiedBy>
  <cp:revision>40</cp:revision>
  <dcterms:created xsi:type="dcterms:W3CDTF">2020-05-06T16:25:42Z</dcterms:created>
  <dcterms:modified xsi:type="dcterms:W3CDTF">2020-05-18T15:53:06Z</dcterms:modified>
</cp:coreProperties>
</file>